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9" r:id="rId2"/>
    <p:sldId id="276" r:id="rId3"/>
    <p:sldId id="284" r:id="rId4"/>
    <p:sldId id="285" r:id="rId5"/>
    <p:sldId id="286" r:id="rId6"/>
    <p:sldId id="287" r:id="rId7"/>
    <p:sldId id="288" r:id="rId8"/>
    <p:sldId id="289" r:id="rId9"/>
    <p:sldId id="290" r:id="rId10"/>
    <p:sldId id="258" r:id="rId11"/>
    <p:sldId id="278" r:id="rId12"/>
    <p:sldId id="279" r:id="rId13"/>
    <p:sldId id="280" r:id="rId14"/>
    <p:sldId id="281" r:id="rId15"/>
    <p:sldId id="282" r:id="rId16"/>
    <p:sldId id="283" r:id="rId17"/>
    <p:sldId id="291" r:id="rId18"/>
    <p:sldId id="293" r:id="rId19"/>
    <p:sldId id="294" r:id="rId20"/>
    <p:sldId id="295" r:id="rId21"/>
    <p:sldId id="296" r:id="rId22"/>
    <p:sldId id="297" r:id="rId23"/>
    <p:sldId id="298" r:id="rId24"/>
    <p:sldId id="299" r:id="rId25"/>
    <p:sldId id="300" r:id="rId26"/>
    <p:sldId id="301" r:id="rId27"/>
    <p:sldId id="302" r:id="rId28"/>
    <p:sldId id="303" r:id="rId29"/>
    <p:sldId id="267"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8147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91" autoAdjust="0"/>
  </p:normalViewPr>
  <p:slideViewPr>
    <p:cSldViewPr snapToGrid="0">
      <p:cViewPr varScale="1">
        <p:scale>
          <a:sx n="48" d="100"/>
          <a:sy n="48" d="100"/>
        </p:scale>
        <p:origin x="-86" y="-610"/>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04DBA64-CA46-48D1-A25B-44693BE9F987}" type="datetimeFigureOut">
              <a:rPr lang="en-GB"/>
              <a:pPr>
                <a:defRPr/>
              </a:pPr>
              <a:t>20/01/2021</a:t>
            </a:fld>
            <a:endParaRPr lang="en-GB"/>
          </a:p>
        </p:txBody>
      </p:sp>
      <p:sp>
        <p:nvSpPr>
          <p:cNvPr id="4" name="Footer Placeholder 3">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BE69D0-B940-4E3E-BEE4-0FF3987F57C2}" type="slidenum">
              <a:rPr lang="en-GB" altLang="it-IT"/>
              <a:pPr/>
              <a:t>‹#›</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7910191-BF63-43CA-9C24-ACB9141B2E00}" type="datetimeFigureOut">
              <a:rPr lang="en-GB"/>
              <a:pPr>
                <a:defRPr/>
              </a:pPr>
              <a:t>20/01/2021</a:t>
            </a:fld>
            <a:endParaRPr lang="en-GB"/>
          </a:p>
        </p:txBody>
      </p:sp>
      <p:sp>
        <p:nvSpPr>
          <p:cNvPr id="4" name="Slide Image Placeholder 3">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245ECD-D0FF-4D80-87E6-4D695CBE242C}" type="slidenum">
              <a:rPr lang="en-GB" altLang="it-IT"/>
              <a:pPr/>
              <a:t>‹#›</a:t>
            </a:fld>
            <a:endParaRPr lang="en-GB"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0" r:id="rId1"/>
    <p:sldLayoutId id="2147483843" r:id="rId2"/>
    <p:sldLayoutId id="2147483841" r:id="rId3"/>
    <p:sldLayoutId id="2147483842" r:id="rId4"/>
    <p:sldLayoutId id="2147483844" r:id="rId5"/>
    <p:sldLayoutId id="2147483845" r:id="rId6"/>
    <p:sldLayoutId id="2147483846"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url=https://www.toolshero.com/innovation/innovation-funnel/&amp;psig=AOvVaw1b68en6LyKV_x5Ba1FN3Ot&amp;ust=1598961431746000&amp;source=images&amp;cd=vfe&amp;ved=0CAIQjRxqFwoTCLC4kdSxxesCFQAAAAAdAAAAABAE"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google.com/url?sa=i&amp;url=https://stephenfmccarthy.wordpress.com/2014/12/03/planning-for-success-with-the-business-model-canvas/&amp;psig=AOvVaw05vEcM6y0aagSq-83AmVLQ&amp;ust=1598961642076000&amp;source=images&amp;cd=vfe&amp;ved=0CAIQjRxqFwoTCIDO3be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41.204.183.105/bitstream/handle/11732/289/The%20Concept%20of%20Entrepreneurship%20in%20pursuit%20of%20a%20Universally%20Acceptable%20Definition.pdf?sequence=1&amp;isAllowed=y" TargetMode="External"/><Relationship Id="rId3" Type="http://schemas.openxmlformats.org/officeDocument/2006/relationships/image" Target="../media/image5.png"/><Relationship Id="rId7" Type="http://schemas.openxmlformats.org/officeDocument/2006/relationships/hyperlink" Target="https://www.pairault.fr/ehess/doc/ocde_entreprise_08.pdf" TargetMode="Externa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researchgate.net/profile/Markku_Virtanen/publication/2437065_The_Role_of_Different_Theories_in_Explaining_Entrepreneurship/links/0c960529ed48197ed2000000/The-Role-of-Different-Theories-in-Explaining-Entrepreneurship.pdf" TargetMode="External"/><Relationship Id="rId5" Type="http://schemas.openxmlformats.org/officeDocument/2006/relationships/hyperlink" Target="https://d1wqtxts1xzle7.cloudfront.net/55514064/EPR_Gedeon_What_is_ENT_-_final_Draft_July10.pdf?1515707322=&amp;response-content-disposition=inline;+filename=What_is_Entrepreneurship.pdf&amp;Expires=1594804607&amp;Signature=QIWNmQ5IZVAiZCikD515vyCX2mXBbmC6PQ5xMfvdetdRJzzCC28NtAljE2-k2HqUwtfk~W9X9V8oyb79MhTa5RtffXmAm7t~ks2QbBsgnfbtaAwDDpNfhkATpHTKXao9TLQwEVWkdzXqnRxU1b9NYmVDyACLUQ-O~zoNTIyA0QobCVGp~NTSgkfqPux9mHh-4C14lnUReifMYKsosSWkJPj7-D~fioibK8A6PutzcwT3-9ZRYhWZr04ResWZGVcJK0vYhWiLqNNh9GvrequJQX5CnovqpYTt~vL6DaxkIAUJyO-SrBcwW6AEmXOF~Jed9Z8Gg~ax6ygadCMTNdkS5Q__&amp;Key-Pair-Id=APKAJLOHF5GGSLRBV4ZA"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news.gcase.org/2011/10/24/what-is-entrepreneurial-management/" TargetMode="External"/><Relationship Id="rId5" Type="http://schemas.openxmlformats.org/officeDocument/2006/relationships/hyperlink" Target="https://news.gcase.org/robert-w-price/"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18"/>
          <p:cNvPicPr>
            <a:picLocks noChangeAspect="1" noChangeArrowheads="1"/>
          </p:cNvPicPr>
          <p:nvPr/>
        </p:nvPicPr>
        <p:blipFill>
          <a:blip r:embed="rId3" cstate="print"/>
          <a:srcRect/>
          <a:stretch>
            <a:fillRect/>
          </a:stretch>
        </p:blipFill>
        <p:spPr bwMode="auto">
          <a:xfrm>
            <a:off x="9186863" y="204788"/>
            <a:ext cx="2763837" cy="603250"/>
          </a:xfrm>
          <a:prstGeom prst="rect">
            <a:avLst/>
          </a:prstGeom>
          <a:noFill/>
          <a:ln w="9525">
            <a:noFill/>
            <a:miter lim="800000"/>
            <a:headEnd/>
            <a:tailEnd/>
          </a:ln>
        </p:spPr>
      </p:pic>
      <p:pic>
        <p:nvPicPr>
          <p:cNvPr id="3" name="Immagine 2"/>
          <p:cNvPicPr>
            <a:picLocks noChangeAspect="1" noChangeArrowheads="1"/>
          </p:cNvPicPr>
          <p:nvPr/>
        </p:nvPicPr>
        <p:blipFill>
          <a:blip r:embed="rId4" cstate="print"/>
          <a:srcRect/>
          <a:stretch>
            <a:fillRect/>
          </a:stretch>
        </p:blipFill>
        <p:spPr bwMode="auto">
          <a:xfrm>
            <a:off x="401638" y="225425"/>
            <a:ext cx="6096000" cy="1905000"/>
          </a:xfrm>
          <a:prstGeom prst="rect">
            <a:avLst/>
          </a:prstGeom>
          <a:noFill/>
          <a:ln w="9525">
            <a:noFill/>
            <a:miter lim="800000"/>
            <a:headEnd/>
            <a:tailEnd/>
          </a:ln>
        </p:spPr>
      </p:pic>
      <p:pic>
        <p:nvPicPr>
          <p:cNvPr id="7172" name="Immagine 4"/>
          <p:cNvPicPr>
            <a:picLocks noChangeAspect="1" noChangeArrowheads="1"/>
          </p:cNvPicPr>
          <p:nvPr/>
        </p:nvPicPr>
        <p:blipFill>
          <a:blip r:embed="rId5" cstate="print"/>
          <a:srcRect/>
          <a:stretch>
            <a:fillRect/>
          </a:stretch>
        </p:blipFill>
        <p:spPr bwMode="auto">
          <a:xfrm>
            <a:off x="0" y="4073525"/>
            <a:ext cx="12192000" cy="2846388"/>
          </a:xfrm>
          <a:prstGeom prst="rect">
            <a:avLst/>
          </a:prstGeom>
          <a:noFill/>
          <a:ln w="9525">
            <a:noFill/>
            <a:miter lim="800000"/>
            <a:headEnd/>
            <a:tailEnd/>
          </a:ln>
        </p:spPr>
      </p:pic>
      <p:sp>
        <p:nvSpPr>
          <p:cNvPr id="7173" name="CasellaDiTesto 1"/>
          <p:cNvSpPr txBox="1">
            <a:spLocks noChangeArrowheads="1"/>
          </p:cNvSpPr>
          <p:nvPr/>
        </p:nvSpPr>
        <p:spPr bwMode="auto">
          <a:xfrm>
            <a:off x="0" y="2361746"/>
            <a:ext cx="12192000" cy="1323439"/>
          </a:xfrm>
          <a:prstGeom prst="rect">
            <a:avLst/>
          </a:prstGeom>
          <a:noFill/>
          <a:ln w="9525">
            <a:noFill/>
            <a:miter lim="800000"/>
            <a:headEnd/>
            <a:tailEnd/>
          </a:ln>
        </p:spPr>
        <p:txBody>
          <a:bodyPr>
            <a:spAutoFit/>
          </a:bodyPr>
          <a:lstStyle/>
          <a:p>
            <a:pPr algn="ctr"/>
            <a:r>
              <a:rPr lang="el-GR" altLang="it-IT" sz="4000" b="1" smtClean="0">
                <a:latin typeface="Arial" pitchFamily="34" charset="0"/>
                <a:cs typeface="Arial" pitchFamily="34" charset="0"/>
              </a:rPr>
              <a:t>Οδηγίες για το πώς να </a:t>
            </a:r>
          </a:p>
          <a:p>
            <a:pPr algn="ctr"/>
            <a:r>
              <a:rPr lang="el-GR" altLang="it-IT" sz="4000" b="1" smtClean="0">
                <a:latin typeface="Arial" pitchFamily="34" charset="0"/>
                <a:cs typeface="Arial" pitchFamily="34" charset="0"/>
              </a:rPr>
              <a:t>ξεκινήσεις μια Επιχείρηση</a:t>
            </a:r>
            <a:endParaRPr lang="en-US" altLang="it-IT" sz="4000" b="1">
              <a:latin typeface="Arial" pitchFamily="34" charset="0"/>
              <a:cs typeface="Arial" pitchFamily="34" charset="0"/>
            </a:endParaRPr>
          </a:p>
        </p:txBody>
      </p:sp>
      <p:sp>
        <p:nvSpPr>
          <p:cNvPr id="7174" name="CasellaDiTesto 5"/>
          <p:cNvSpPr txBox="1">
            <a:spLocks noChangeArrowheads="1"/>
          </p:cNvSpPr>
          <p:nvPr/>
        </p:nvSpPr>
        <p:spPr bwMode="auto">
          <a:xfrm>
            <a:off x="9209088" y="892175"/>
            <a:ext cx="2581275" cy="1200150"/>
          </a:xfrm>
          <a:prstGeom prst="rect">
            <a:avLst/>
          </a:prstGeom>
          <a:noFill/>
          <a:ln w="9525">
            <a:noFill/>
            <a:miter lim="800000"/>
            <a:headEnd/>
            <a:tailEnd/>
          </a:ln>
        </p:spPr>
        <p:txBody>
          <a:bodyPr>
            <a:spAutoFit/>
          </a:body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pic>
        <p:nvPicPr>
          <p:cNvPr id="16387"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6388"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166813"/>
            <a:ext cx="12192000" cy="4893647"/>
          </a:xfrm>
          <a:prstGeom prst="rect">
            <a:avLst/>
          </a:prstGeom>
        </p:spPr>
        <p:txBody>
          <a:bodyPr>
            <a:spAutoFit/>
          </a:bodyPr>
          <a:lstStyle/>
          <a:p>
            <a:pPr algn="just">
              <a:defRPr/>
            </a:pPr>
            <a:r>
              <a:rPr lang="el-GR" altLang="es-ES" sz="2400" b="1">
                <a:latin typeface="Arial" pitchFamily="34" charset="0"/>
                <a:cs typeface="Arial" pitchFamily="34" charset="0"/>
              </a:rPr>
              <a:t>Η μετάβαση από τη θεωρία στην </a:t>
            </a:r>
            <a:r>
              <a:rPr lang="el-GR" altLang="es-ES" sz="2400" b="1" smtClean="0">
                <a:latin typeface="Arial" pitchFamily="34" charset="0"/>
                <a:cs typeface="Arial" pitchFamily="34" charset="0"/>
              </a:rPr>
              <a:t>πράξη</a:t>
            </a:r>
          </a:p>
          <a:p>
            <a:pPr algn="just">
              <a:defRPr/>
            </a:pPr>
            <a:endParaRPr lang="en-GB" altLang="es-ES" sz="2400" dirty="0">
              <a:latin typeface="Arial" pitchFamily="34" charset="0"/>
              <a:cs typeface="Arial" pitchFamily="34" charset="0"/>
            </a:endParaRPr>
          </a:p>
          <a:p>
            <a:pPr algn="just">
              <a:defRPr/>
            </a:pPr>
            <a:r>
              <a:rPr lang="el-GR" altLang="es-ES" sz="2400" smtClean="0">
                <a:latin typeface="Arial" pitchFamily="34" charset="0"/>
                <a:cs typeface="Arial" pitchFamily="34" charset="0"/>
              </a:rPr>
              <a:t>Οποιαδήποτε ιδέα μπορεί να μετατραπεί σε κερδοφόρα επιχείρηση μπορεί να οριστεί ως </a:t>
            </a:r>
            <a:r>
              <a:rPr lang="en-GB" altLang="es-ES" sz="2400" smtClean="0">
                <a:latin typeface="Arial" pitchFamily="34" charset="0"/>
                <a:cs typeface="Arial" pitchFamily="34" charset="0"/>
              </a:rPr>
              <a:t>“</a:t>
            </a:r>
            <a:r>
              <a:rPr lang="el-GR" altLang="es-ES" sz="2400" smtClean="0">
                <a:latin typeface="Arial" pitchFamily="34" charset="0"/>
                <a:cs typeface="Arial" pitchFamily="34" charset="0"/>
              </a:rPr>
              <a:t>Επιχειρηματική ιδέα</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algn="just">
              <a:defRPr/>
            </a:pPr>
            <a:r>
              <a:rPr lang="el-GR" altLang="es-ES" sz="2400" smtClean="0">
                <a:latin typeface="Arial" pitchFamily="34" charset="0"/>
                <a:cs typeface="Arial" pitchFamily="34" charset="0"/>
              </a:rPr>
              <a:t>Σύμφωνα με την επιχειρηματική βιβλιογραφία</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μια επιχειρηματική ιδέα ικανοποιεί τις ανάγκες της αγοράς που δεν καλύπτονται ακόμα, ή πλήρως, από τους ανταγωνιστές ή δεν είναι ακόμη γνωστές και διερευνημένες.</a:t>
            </a:r>
            <a:endParaRPr lang="en-GB" altLang="es-ES" sz="2400" dirty="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algn="just">
              <a:defRPr/>
            </a:pPr>
            <a:r>
              <a:rPr lang="el-GR" altLang="es-ES" sz="2400" smtClean="0">
                <a:latin typeface="Arial" pitchFamily="34" charset="0"/>
                <a:cs typeface="Arial" pitchFamily="34" charset="0"/>
              </a:rPr>
              <a:t>Κατά συνέπεια, η καινοτομία μιας επιχειρηματικής ιδέας αποδεικνύεται σε μεγάλο βαθμό από</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marL="342900" indent="-342900" algn="just">
              <a:buFontTx/>
              <a:buChar char="-"/>
              <a:defRPr/>
            </a:pPr>
            <a:r>
              <a:rPr lang="el-GR" altLang="es-ES" sz="2400" smtClean="0">
                <a:latin typeface="Arial" pitchFamily="34" charset="0"/>
                <a:cs typeface="Arial" pitchFamily="34" charset="0"/>
              </a:rPr>
              <a:t>Το είδος της ανάγκης που καλύπτει</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marL="342900" indent="-342900" algn="just">
              <a:buFontTx/>
              <a:buChar char="-"/>
              <a:defRPr/>
            </a:pPr>
            <a:r>
              <a:rPr lang="el-GR" altLang="es-ES" sz="2400" smtClean="0">
                <a:latin typeface="Arial" pitchFamily="34" charset="0"/>
                <a:cs typeface="Arial" pitchFamily="34" charset="0"/>
              </a:rPr>
              <a:t>Πώς καλύπτεται αυτή η ανάγκη</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7411"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536700"/>
            <a:ext cx="12192000" cy="4154984"/>
          </a:xfrm>
          <a:prstGeom prst="rect">
            <a:avLst/>
          </a:prstGeom>
        </p:spPr>
        <p:txBody>
          <a:bodyPr>
            <a:spAutoFit/>
          </a:bodyPr>
          <a:lstStyle/>
          <a:p>
            <a:pPr algn="just">
              <a:defRPr/>
            </a:pPr>
            <a:r>
              <a:rPr lang="el-GR" altLang="es-ES" sz="2400">
                <a:latin typeface="Arial" pitchFamily="34" charset="0"/>
                <a:cs typeface="Arial" pitchFamily="34" charset="0"/>
              </a:rPr>
              <a:t>Με άλλα λόγια, η μεγάλη πλειοψηφία </a:t>
            </a:r>
            <a:r>
              <a:rPr lang="el-GR" altLang="es-ES" sz="2400" smtClean="0">
                <a:latin typeface="Arial" pitchFamily="34" charset="0"/>
                <a:cs typeface="Arial" pitchFamily="34" charset="0"/>
              </a:rPr>
              <a:t>των επιχειρηματικών ιδεών </a:t>
            </a:r>
            <a:r>
              <a:rPr lang="el-GR" altLang="es-ES" sz="2400">
                <a:latin typeface="Arial" pitchFamily="34" charset="0"/>
                <a:cs typeface="Arial" pitchFamily="34" charset="0"/>
              </a:rPr>
              <a:t>και των σχετικών επιχειρήσεων </a:t>
            </a:r>
            <a:r>
              <a:rPr lang="el-GR" altLang="es-ES" sz="2400" smtClean="0">
                <a:latin typeface="Arial" pitchFamily="34" charset="0"/>
                <a:cs typeface="Arial" pitchFamily="34" charset="0"/>
              </a:rPr>
              <a:t>συνδέονται μέσα από:</a:t>
            </a:r>
            <a:endParaRPr lang="en-GB" altLang="es-ES" sz="2400" dirty="0">
              <a:latin typeface="Arial" pitchFamily="34" charset="0"/>
              <a:cs typeface="Arial" pitchFamily="34" charset="0"/>
            </a:endParaRPr>
          </a:p>
          <a:p>
            <a:pPr algn="just">
              <a:defRPr/>
            </a:pPr>
            <a:endParaRPr lang="el-GR" altLang="es-ES" sz="2400" smtClean="0">
              <a:latin typeface="Arial" pitchFamily="34" charset="0"/>
              <a:cs typeface="Arial" pitchFamily="34" charset="0"/>
            </a:endParaRPr>
          </a:p>
          <a:p>
            <a:pPr marL="457200" indent="-457200" algn="just">
              <a:buFont typeface="+mj-lt"/>
              <a:buAutoNum type="arabicPeriod"/>
              <a:defRPr/>
            </a:pPr>
            <a:r>
              <a:rPr lang="el-GR" altLang="es-ES" sz="2400">
                <a:latin typeface="Arial" pitchFamily="34" charset="0"/>
                <a:cs typeface="Arial" pitchFamily="34" charset="0"/>
              </a:rPr>
              <a:t>Καλύτερες λύσεις που εφαρμόζονται σε γνωστές ανάγκες - </a:t>
            </a:r>
            <a:r>
              <a:rPr lang="el-GR" altLang="es-ES" sz="2400" smtClean="0">
                <a:latin typeface="Arial" pitchFamily="34" charset="0"/>
                <a:cs typeface="Arial" pitchFamily="34" charset="0"/>
              </a:rPr>
              <a:t>εκμεταλλευόμενες </a:t>
            </a:r>
            <a:r>
              <a:rPr lang="el-GR" altLang="es-ES" sz="2400">
                <a:latin typeface="Arial" pitchFamily="34" charset="0"/>
                <a:cs typeface="Arial" pitchFamily="34" charset="0"/>
              </a:rPr>
              <a:t>τις υπάρχουσες</a:t>
            </a:r>
          </a:p>
          <a:p>
            <a:pPr marL="457200" indent="-457200" algn="just">
              <a:buFont typeface="+mj-lt"/>
              <a:buAutoNum type="arabicPeriod"/>
              <a:defRPr/>
            </a:pPr>
            <a:r>
              <a:rPr lang="el-GR" altLang="es-ES" sz="2400">
                <a:latin typeface="Arial" pitchFamily="34" charset="0"/>
                <a:cs typeface="Arial" pitchFamily="34" charset="0"/>
              </a:rPr>
              <a:t>Εντελώς νέες λύσεις που εφαρμόζονται σε γνωστές ανάγκες - </a:t>
            </a:r>
            <a:r>
              <a:rPr lang="el-GR" altLang="es-ES" sz="2400" smtClean="0">
                <a:latin typeface="Arial" pitchFamily="34" charset="0"/>
                <a:cs typeface="Arial" pitchFamily="34" charset="0"/>
              </a:rPr>
              <a:t>καινοτόμες </a:t>
            </a:r>
            <a:r>
              <a:rPr lang="el-GR" altLang="es-ES" sz="2400">
                <a:latin typeface="Arial" pitchFamily="34" charset="0"/>
                <a:cs typeface="Arial" pitchFamily="34" charset="0"/>
              </a:rPr>
              <a:t>λύσεις που αξιοποιούν, για παράδειγμα, τις νέες τεχνολογίες</a:t>
            </a:r>
          </a:p>
          <a:p>
            <a:pPr marL="457200" indent="-457200" algn="just">
              <a:buFont typeface="+mj-lt"/>
              <a:buAutoNum type="arabicPeriod"/>
              <a:defRPr/>
            </a:pPr>
            <a:r>
              <a:rPr lang="el-GR" altLang="es-ES" sz="2400">
                <a:latin typeface="Arial" pitchFamily="34" charset="0"/>
                <a:cs typeface="Arial" pitchFamily="34" charset="0"/>
              </a:rPr>
              <a:t>Νέες λύσεις που εκμεταλλεύονται άγνωστες / ανεξερεύνητες ανάγκες (αδρανοποιημένες ανάγκες)</a:t>
            </a:r>
          </a:p>
          <a:p>
            <a:pPr marL="457200" indent="-457200" algn="just">
              <a:buFont typeface="+mj-lt"/>
              <a:buAutoNum type="arabicPeriod"/>
              <a:defRPr/>
            </a:pPr>
            <a:r>
              <a:rPr lang="el-GR" altLang="es-ES" sz="2400" smtClean="0">
                <a:latin typeface="Arial" pitchFamily="34" charset="0"/>
                <a:cs typeface="Arial" pitchFamily="34" charset="0"/>
              </a:rPr>
              <a:t>Υπάρχουσες </a:t>
            </a:r>
            <a:r>
              <a:rPr lang="el-GR" altLang="es-ES" sz="2400">
                <a:latin typeface="Arial" pitchFamily="34" charset="0"/>
                <a:cs typeface="Arial" pitchFamily="34" charset="0"/>
              </a:rPr>
              <a:t>λύσεις που </a:t>
            </a:r>
            <a:r>
              <a:rPr lang="el-GR" altLang="es-ES" sz="2400" smtClean="0">
                <a:latin typeface="Arial" pitchFamily="34" charset="0"/>
                <a:cs typeface="Arial" pitchFamily="34" charset="0"/>
              </a:rPr>
              <a:t>επενδύονται εκ νέου σε </a:t>
            </a:r>
            <a:r>
              <a:rPr lang="el-GR" altLang="es-ES" sz="2400">
                <a:latin typeface="Arial" pitchFamily="34" charset="0"/>
                <a:cs typeface="Arial" pitchFamily="34" charset="0"/>
              </a:rPr>
              <a:t>νέες αγορές αλλά με διαφορετική προβλεπόμενη </a:t>
            </a:r>
            <a:r>
              <a:rPr lang="el-GR" altLang="es-ES" sz="2400" smtClean="0">
                <a:latin typeface="Arial" pitchFamily="34" charset="0"/>
                <a:cs typeface="Arial" pitchFamily="34" charset="0"/>
              </a:rPr>
              <a:t>χρήση</a:t>
            </a:r>
            <a:endParaRPr lang="en-GB" altLang="es-ES" sz="2400" dirty="0">
              <a:latin typeface="Arial" pitchFamily="34" charset="0"/>
              <a:cs typeface="Arial" pitchFamily="34" charset="0"/>
            </a:endParaRPr>
          </a:p>
        </p:txBody>
      </p:sp>
      <p:sp>
        <p:nvSpPr>
          <p:cNvPr id="8"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8435"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438728"/>
            <a:ext cx="12192000" cy="4524315"/>
          </a:xfrm>
          <a:prstGeom prst="rect">
            <a:avLst/>
          </a:prstGeom>
        </p:spPr>
        <p:txBody>
          <a:bodyPr>
            <a:spAutoFit/>
          </a:bodyPr>
          <a:lstStyle/>
          <a:p>
            <a:pPr algn="just">
              <a:defRPr/>
            </a:pPr>
            <a:r>
              <a:rPr lang="el-GR" altLang="es-ES" sz="2400">
                <a:latin typeface="Arial" pitchFamily="34" charset="0"/>
                <a:cs typeface="Arial" pitchFamily="34" charset="0"/>
              </a:rPr>
              <a:t>Τις περισσότερες φορές, η εμφάνιση επιχειρηματικών ιδεών μοιάζει περισσότερο με μια στιγμή «έμπνευσης» παρά </a:t>
            </a:r>
            <a:r>
              <a:rPr lang="el-GR" altLang="es-ES" sz="2400" smtClean="0">
                <a:latin typeface="Arial" pitchFamily="34" charset="0"/>
                <a:cs typeface="Arial" pitchFamily="34" charset="0"/>
              </a:rPr>
              <a:t>με μια </a:t>
            </a:r>
            <a:r>
              <a:rPr lang="el-GR" altLang="es-ES" sz="2400">
                <a:latin typeface="Arial" pitchFamily="34" charset="0"/>
                <a:cs typeface="Arial" pitchFamily="34" charset="0"/>
              </a:rPr>
              <a:t>μηχανική και εξαιρετικά ενεργοβόρα διαδικασία.</a:t>
            </a:r>
          </a:p>
          <a:p>
            <a:pPr algn="just">
              <a:defRPr/>
            </a:pPr>
            <a:endParaRPr lang="el-GR" altLang="es-ES" sz="2400">
              <a:latin typeface="Arial" pitchFamily="34" charset="0"/>
              <a:cs typeface="Arial" pitchFamily="34" charset="0"/>
            </a:endParaRPr>
          </a:p>
          <a:p>
            <a:pPr algn="just">
              <a:defRPr/>
            </a:pPr>
            <a:r>
              <a:rPr lang="el-GR" altLang="es-ES" sz="2400">
                <a:latin typeface="Arial" pitchFamily="34" charset="0"/>
                <a:cs typeface="Arial" pitchFamily="34" charset="0"/>
              </a:rPr>
              <a:t>Ο καλύτερος τρόπος για να </a:t>
            </a:r>
            <a:r>
              <a:rPr lang="el-GR" altLang="es-ES" sz="2400" smtClean="0">
                <a:latin typeface="Arial" pitchFamily="34" charset="0"/>
                <a:cs typeface="Arial" pitchFamily="34" charset="0"/>
              </a:rPr>
              <a:t>ενεργοποιήσεις μια </a:t>
            </a:r>
            <a:r>
              <a:rPr lang="el-GR" altLang="es-ES" sz="2400">
                <a:latin typeface="Arial" pitchFamily="34" charset="0"/>
                <a:cs typeface="Arial" pitchFamily="34" charset="0"/>
              </a:rPr>
              <a:t>τέτοια </a:t>
            </a:r>
            <a:r>
              <a:rPr lang="el-GR" altLang="es-ES" sz="2400" smtClean="0">
                <a:latin typeface="Arial" pitchFamily="34" charset="0"/>
                <a:cs typeface="Arial" pitchFamily="34" charset="0"/>
              </a:rPr>
              <a:t>στιγμή </a:t>
            </a:r>
            <a:r>
              <a:rPr lang="el-GR" altLang="es-ES" sz="2400">
                <a:latin typeface="Arial" pitchFamily="34" charset="0"/>
                <a:cs typeface="Arial" pitchFamily="34" charset="0"/>
              </a:rPr>
              <a:t>είναι να </a:t>
            </a:r>
            <a:r>
              <a:rPr lang="el-GR" altLang="es-ES" sz="2400" smtClean="0">
                <a:latin typeface="Arial" pitchFamily="34" charset="0"/>
                <a:cs typeface="Arial" pitchFamily="34" charset="0"/>
              </a:rPr>
              <a:t>τονώσεις </a:t>
            </a:r>
            <a:r>
              <a:rPr lang="el-GR" altLang="es-ES" sz="2400">
                <a:latin typeface="Arial" pitchFamily="34" charset="0"/>
                <a:cs typeface="Arial" pitchFamily="34" charset="0"/>
              </a:rPr>
              <a:t>τη δημιουργικότητά </a:t>
            </a:r>
            <a:r>
              <a:rPr lang="el-GR" altLang="es-ES" sz="2400" smtClean="0">
                <a:latin typeface="Arial" pitchFamily="34" charset="0"/>
                <a:cs typeface="Arial" pitchFamily="34" charset="0"/>
              </a:rPr>
              <a:t>σου:</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Άρχισε </a:t>
            </a:r>
            <a:r>
              <a:rPr lang="el-GR" altLang="es-ES" sz="2400">
                <a:latin typeface="Arial" pitchFamily="34" charset="0"/>
                <a:cs typeface="Arial" pitchFamily="34" charset="0"/>
              </a:rPr>
              <a:t>να </a:t>
            </a:r>
            <a:r>
              <a:rPr lang="el-GR" altLang="es-ES" sz="2400" smtClean="0">
                <a:latin typeface="Arial" pitchFamily="34" charset="0"/>
                <a:cs typeface="Arial" pitchFamily="34" charset="0"/>
              </a:rPr>
              <a:t>δίνεις </a:t>
            </a:r>
            <a:r>
              <a:rPr lang="el-GR" altLang="es-ES" sz="2400">
                <a:latin typeface="Arial" pitchFamily="34" charset="0"/>
                <a:cs typeface="Arial" pitchFamily="34" charset="0"/>
              </a:rPr>
              <a:t>μεγάλη προσοχή σε ό,τι </a:t>
            </a:r>
            <a:r>
              <a:rPr lang="el-GR" altLang="es-ES" sz="2400" smtClean="0">
                <a:latin typeface="Arial" pitchFamily="34" charset="0"/>
                <a:cs typeface="Arial" pitchFamily="34" charset="0"/>
              </a:rPr>
              <a:t>βλέπεις </a:t>
            </a:r>
            <a:r>
              <a:rPr lang="el-GR" altLang="es-ES" sz="2400">
                <a:latin typeface="Arial" pitchFamily="34" charset="0"/>
                <a:cs typeface="Arial" pitchFamily="34" charset="0"/>
              </a:rPr>
              <a:t>στο περιβάλλον </a:t>
            </a:r>
            <a:r>
              <a:rPr lang="el-GR" altLang="es-ES" sz="2400" smtClean="0">
                <a:latin typeface="Arial" pitchFamily="34" charset="0"/>
                <a:cs typeface="Arial" pitchFamily="34" charset="0"/>
              </a:rPr>
              <a:t>σου.</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Προσπάθησε </a:t>
            </a:r>
            <a:r>
              <a:rPr lang="el-GR" altLang="es-ES" sz="2400">
                <a:latin typeface="Arial" pitchFamily="34" charset="0"/>
                <a:cs typeface="Arial" pitchFamily="34" charset="0"/>
              </a:rPr>
              <a:t>να </a:t>
            </a:r>
            <a:r>
              <a:rPr lang="el-GR" altLang="es-ES" sz="2400" smtClean="0">
                <a:latin typeface="Arial" pitchFamily="34" charset="0"/>
                <a:cs typeface="Arial" pitchFamily="34" charset="0"/>
              </a:rPr>
              <a:t>διαβάζεις </a:t>
            </a:r>
            <a:r>
              <a:rPr lang="el-GR" altLang="es-ES" sz="2400">
                <a:latin typeface="Arial" pitchFamily="34" charset="0"/>
                <a:cs typeface="Arial" pitchFamily="34" charset="0"/>
              </a:rPr>
              <a:t>περισσότερο από όσο </a:t>
            </a:r>
            <a:r>
              <a:rPr lang="el-GR" altLang="es-ES" sz="2400" smtClean="0">
                <a:latin typeface="Arial" pitchFamily="34" charset="0"/>
                <a:cs typeface="Arial" pitchFamily="34" charset="0"/>
              </a:rPr>
              <a:t>συνήθιζες </a:t>
            </a:r>
            <a:r>
              <a:rPr lang="el-GR" altLang="es-ES" sz="2400">
                <a:latin typeface="Arial" pitchFamily="34" charset="0"/>
                <a:cs typeface="Arial" pitchFamily="34" charset="0"/>
              </a:rPr>
              <a:t>και </a:t>
            </a:r>
            <a:r>
              <a:rPr lang="el-GR" altLang="es-ES" sz="2400" smtClean="0">
                <a:latin typeface="Arial" pitchFamily="34" charset="0"/>
                <a:cs typeface="Arial" pitchFamily="34" charset="0"/>
              </a:rPr>
              <a:t>εκπαιδεύσου.</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Μη φοβάσαι </a:t>
            </a:r>
            <a:r>
              <a:rPr lang="el-GR" altLang="es-ES" sz="2400">
                <a:latin typeface="Arial" pitchFamily="34" charset="0"/>
                <a:cs typeface="Arial" pitchFamily="34" charset="0"/>
              </a:rPr>
              <a:t>να </a:t>
            </a:r>
            <a:r>
              <a:rPr lang="el-GR" altLang="es-ES" sz="2400" smtClean="0">
                <a:latin typeface="Arial" pitchFamily="34" charset="0"/>
                <a:cs typeface="Arial" pitchFamily="34" charset="0"/>
              </a:rPr>
              <a:t>αμφισβητήσεις </a:t>
            </a:r>
            <a:r>
              <a:rPr lang="el-GR" altLang="es-ES" sz="2400">
                <a:latin typeface="Arial" pitchFamily="34" charset="0"/>
                <a:cs typeface="Arial" pitchFamily="34" charset="0"/>
              </a:rPr>
              <a:t>τις πεποιθήσεις </a:t>
            </a:r>
            <a:r>
              <a:rPr lang="el-GR" altLang="es-ES" sz="2400" smtClean="0">
                <a:latin typeface="Arial" pitchFamily="34" charset="0"/>
                <a:cs typeface="Arial" pitchFamily="34" charset="0"/>
              </a:rPr>
              <a:t>σου, </a:t>
            </a:r>
            <a:r>
              <a:rPr lang="el-GR" altLang="es-ES" sz="2400">
                <a:latin typeface="Arial" pitchFamily="34" charset="0"/>
                <a:cs typeface="Arial" pitchFamily="34" charset="0"/>
              </a:rPr>
              <a:t>ούτε να </a:t>
            </a:r>
            <a:r>
              <a:rPr lang="el-GR" altLang="es-ES" sz="2400" smtClean="0">
                <a:latin typeface="Arial" pitchFamily="34" charset="0"/>
                <a:cs typeface="Arial" pitchFamily="34" charset="0"/>
              </a:rPr>
              <a:t>μπεις </a:t>
            </a:r>
            <a:r>
              <a:rPr lang="el-GR" altLang="es-ES" sz="2400">
                <a:latin typeface="Arial" pitchFamily="34" charset="0"/>
                <a:cs typeface="Arial" pitchFamily="34" charset="0"/>
              </a:rPr>
              <a:t>στη θέση των </a:t>
            </a:r>
            <a:r>
              <a:rPr lang="el-GR" altLang="es-ES" sz="2400" smtClean="0">
                <a:latin typeface="Arial" pitchFamily="34" charset="0"/>
                <a:cs typeface="Arial" pitchFamily="34" charset="0"/>
              </a:rPr>
              <a:t>άλλων.</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Σημείωνε </a:t>
            </a:r>
            <a:r>
              <a:rPr lang="el-GR" altLang="es-ES" sz="2400">
                <a:latin typeface="Arial" pitchFamily="34" charset="0"/>
                <a:cs typeface="Arial" pitchFamily="34" charset="0"/>
              </a:rPr>
              <a:t>τις σκέψεις </a:t>
            </a:r>
            <a:r>
              <a:rPr lang="el-GR" altLang="es-ES" sz="2400" smtClean="0">
                <a:latin typeface="Arial" pitchFamily="34" charset="0"/>
                <a:cs typeface="Arial" pitchFamily="34" charset="0"/>
              </a:rPr>
              <a:t>σου </a:t>
            </a:r>
            <a:r>
              <a:rPr lang="el-GR" altLang="es-ES" sz="2400">
                <a:latin typeface="Arial" pitchFamily="34" charset="0"/>
                <a:cs typeface="Arial" pitchFamily="34" charset="0"/>
              </a:rPr>
              <a:t>και </a:t>
            </a:r>
            <a:r>
              <a:rPr lang="el-GR" altLang="es-ES" sz="2400" smtClean="0">
                <a:latin typeface="Arial" pitchFamily="34" charset="0"/>
                <a:cs typeface="Arial" pitchFamily="34" charset="0"/>
              </a:rPr>
              <a:t>βάλε </a:t>
            </a:r>
            <a:r>
              <a:rPr lang="el-GR" altLang="es-ES" sz="2400">
                <a:latin typeface="Arial" pitchFamily="34" charset="0"/>
                <a:cs typeface="Arial" pitchFamily="34" charset="0"/>
              </a:rPr>
              <a:t>τες σε μια </a:t>
            </a:r>
            <a:r>
              <a:rPr lang="el-GR" altLang="es-ES" sz="2400" smtClean="0">
                <a:latin typeface="Arial" pitchFamily="34" charset="0"/>
                <a:cs typeface="Arial" pitchFamily="34" charset="0"/>
              </a:rPr>
              <a:t>σειρά.</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a:latin typeface="Arial" pitchFamily="34" charset="0"/>
                <a:cs typeface="Arial" pitchFamily="34" charset="0"/>
              </a:rPr>
              <a:t>Μην </a:t>
            </a:r>
            <a:r>
              <a:rPr lang="el-GR" altLang="es-ES" sz="2400" smtClean="0">
                <a:latin typeface="Arial" pitchFamily="34" charset="0"/>
                <a:cs typeface="Arial" pitchFamily="34" charset="0"/>
              </a:rPr>
              <a:t>θεωρείς </a:t>
            </a:r>
            <a:r>
              <a:rPr lang="el-GR" altLang="es-ES" sz="2400">
                <a:latin typeface="Arial" pitchFamily="34" charset="0"/>
                <a:cs typeface="Arial" pitchFamily="34" charset="0"/>
              </a:rPr>
              <a:t>τίποτα δεδομένο, ακόμη και αυτό που μπορεί να φαίνεται </a:t>
            </a:r>
            <a:r>
              <a:rPr lang="el-GR" altLang="es-ES" sz="2400" smtClean="0">
                <a:latin typeface="Arial" pitchFamily="34" charset="0"/>
                <a:cs typeface="Arial" pitchFamily="34" charset="0"/>
              </a:rPr>
              <a:t>ασήμαντο.</a:t>
            </a: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Εκπαίδευσε την </a:t>
            </a:r>
            <a:r>
              <a:rPr lang="el-GR" altLang="es-ES" sz="2400">
                <a:latin typeface="Arial" pitchFamily="34" charset="0"/>
                <a:cs typeface="Arial" pitchFamily="34" charset="0"/>
              </a:rPr>
              <a:t>ενεργητική ακρόαση και την κριτική σκέψη </a:t>
            </a:r>
            <a:r>
              <a:rPr lang="el-GR" altLang="es-ES" sz="2400" smtClean="0">
                <a:latin typeface="Arial" pitchFamily="34" charset="0"/>
                <a:cs typeface="Arial" pitchFamily="34" charset="0"/>
              </a:rPr>
              <a:t>σου.</a:t>
            </a:r>
            <a:endParaRPr lang="en-GB" altLang="es-ES" sz="2400" dirty="0">
              <a:latin typeface="Arial" pitchFamily="34" charset="0"/>
              <a:cs typeface="Arial" pitchFamily="34" charset="0"/>
            </a:endParaRPr>
          </a:p>
        </p:txBody>
      </p:sp>
      <p:sp>
        <p:nvSpPr>
          <p:cNvPr id="8"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9459"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9461" name="Rettangolo 1"/>
          <p:cNvSpPr>
            <a:spLocks noChangeArrowheads="1"/>
          </p:cNvSpPr>
          <p:nvPr/>
        </p:nvSpPr>
        <p:spPr bwMode="auto">
          <a:xfrm>
            <a:off x="0" y="1905000"/>
            <a:ext cx="12192000" cy="3416320"/>
          </a:xfrm>
          <a:prstGeom prst="rect">
            <a:avLst/>
          </a:prstGeom>
          <a:noFill/>
          <a:ln w="9525">
            <a:noFill/>
            <a:miter lim="800000"/>
            <a:headEnd/>
            <a:tailEnd/>
          </a:ln>
        </p:spPr>
        <p:txBody>
          <a:bodyPr>
            <a:spAutoFit/>
          </a:bodyPr>
          <a:lstStyle/>
          <a:p>
            <a:pPr algn="just"/>
            <a:r>
              <a:rPr lang="el-GR" altLang="es-ES" sz="2400" smtClean="0">
                <a:latin typeface="Arial" pitchFamily="34" charset="0"/>
                <a:cs typeface="Arial" pitchFamily="34" charset="0"/>
              </a:rPr>
              <a:t>Η γέννηση μιας ιδέας συμβαίνει σχετικά αυθόρμητα. Η πραγματική πρόκληση έρχεται με την καλλιέργεια της ιδέας και τη μετάβασή της στην «Επιχειρηματική Κατάσταση».</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Μπορεί να καταλήξεις σε εκατοντάδες συμπεράσματα, αλλά μόνο ένα πολύ μικρό ποσοστό από αυτά είναι εφικτό από επιχειρηματική σκοπιά και ακόμη μικρότερο είναι πραγματικά κερδοφόρο.</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Αυτά τα ποσοστά είναι απολύτως αληθινά και παρατηρούνται εμπειρικά στην πραγματική ζωή.</a:t>
            </a:r>
            <a:endParaRPr lang="en-GB" altLang="es-ES" sz="2400">
              <a:latin typeface="Arial" pitchFamily="34" charset="0"/>
              <a:cs typeface="Arial" pitchFamily="34" charset="0"/>
            </a:endParaRPr>
          </a:p>
        </p:txBody>
      </p:sp>
      <p:sp>
        <p:nvSpPr>
          <p:cNvPr id="7"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6" name="Immagine 2">
            <a:hlinkClick r:id="rId2"/>
          </p:cNvPr>
          <p:cNvPicPr>
            <a:picLocks noChangeAspect="1" noChangeArrowheads="1"/>
          </p:cNvPicPr>
          <p:nvPr/>
        </p:nvPicPr>
        <p:blipFill>
          <a:blip r:embed="rId3" cstate="print"/>
          <a:srcRect/>
          <a:stretch>
            <a:fillRect/>
          </a:stretch>
        </p:blipFill>
        <p:spPr bwMode="auto">
          <a:xfrm>
            <a:off x="0" y="1763713"/>
            <a:ext cx="6417129" cy="3606800"/>
          </a:xfrm>
          <a:prstGeom prst="rect">
            <a:avLst/>
          </a:prstGeom>
          <a:noFill/>
          <a:ln w="9525">
            <a:noFill/>
            <a:miter lim="800000"/>
            <a:headEnd/>
            <a:tailEnd/>
          </a:ln>
        </p:spPr>
      </p:pic>
      <p:pic>
        <p:nvPicPr>
          <p:cNvPr id="20482" name="Picture 33"/>
          <p:cNvPicPr>
            <a:picLocks noChangeAspect="1" noChangeArrowheads="1"/>
          </p:cNvPicPr>
          <p:nvPr/>
        </p:nvPicPr>
        <p:blipFill>
          <a:blip r:embed="rId4" cstate="print"/>
          <a:srcRect/>
          <a:stretch>
            <a:fillRect/>
          </a:stretch>
        </p:blipFill>
        <p:spPr bwMode="auto">
          <a:xfrm>
            <a:off x="293688" y="6243638"/>
            <a:ext cx="2303462" cy="501650"/>
          </a:xfrm>
          <a:prstGeom prst="rect">
            <a:avLst/>
          </a:prstGeom>
          <a:noFill/>
          <a:ln w="9525">
            <a:noFill/>
            <a:miter lim="800000"/>
            <a:headEnd/>
            <a:tailEnd/>
          </a:ln>
        </p:spPr>
      </p:pic>
      <p:pic>
        <p:nvPicPr>
          <p:cNvPr id="20483" name="Picture 9"/>
          <p:cNvPicPr>
            <a:picLocks noChangeAspect="1" noChangeArrowheads="1"/>
          </p:cNvPicPr>
          <p:nvPr/>
        </p:nvPicPr>
        <p:blipFill>
          <a:blip r:embed="rId5"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6" cstate="print"/>
          <a:srcRect/>
          <a:stretch>
            <a:fillRect/>
          </a:stretch>
        </p:blipFill>
        <p:spPr bwMode="auto">
          <a:xfrm>
            <a:off x="0" y="4763"/>
            <a:ext cx="1951038" cy="609600"/>
          </a:xfrm>
          <a:prstGeom prst="rect">
            <a:avLst/>
          </a:prstGeom>
          <a:noFill/>
          <a:ln w="9525">
            <a:noFill/>
            <a:miter lim="800000"/>
            <a:headEnd/>
            <a:tailEnd/>
          </a:ln>
        </p:spPr>
      </p:pic>
      <p:sp>
        <p:nvSpPr>
          <p:cNvPr id="20485" name="Rettangolo 1"/>
          <p:cNvSpPr>
            <a:spLocks noChangeArrowheads="1"/>
          </p:cNvSpPr>
          <p:nvPr/>
        </p:nvSpPr>
        <p:spPr bwMode="auto">
          <a:xfrm>
            <a:off x="6188529" y="1150485"/>
            <a:ext cx="5649685" cy="5262979"/>
          </a:xfrm>
          <a:prstGeom prst="rect">
            <a:avLst/>
          </a:prstGeom>
          <a:noFill/>
          <a:ln w="9525">
            <a:noFill/>
            <a:miter lim="800000"/>
            <a:headEnd/>
            <a:tailEnd/>
          </a:ln>
        </p:spPr>
        <p:txBody>
          <a:bodyPr wrap="square">
            <a:spAutoFit/>
          </a:bodyPr>
          <a:lstStyle/>
          <a:p>
            <a:pPr algn="just"/>
            <a:r>
              <a:rPr lang="el-GR" altLang="es-ES" sz="2400" b="1" smtClean="0">
                <a:latin typeface="Arial" pitchFamily="34" charset="0"/>
                <a:cs typeface="Arial" pitchFamily="34" charset="0"/>
              </a:rPr>
              <a:t>Η Χοάνη Καινοτομίας</a:t>
            </a:r>
            <a:endParaRPr lang="en-GB" altLang="es-ES" sz="2400" b="1">
              <a:latin typeface="Arial" pitchFamily="34" charset="0"/>
              <a:cs typeface="Arial" pitchFamily="34" charset="0"/>
            </a:endParaRPr>
          </a:p>
          <a:p>
            <a:r>
              <a:rPr lang="el-GR" altLang="es-ES" sz="2400" smtClean="0">
                <a:latin typeface="Arial" pitchFamily="34" charset="0"/>
                <a:cs typeface="Arial" pitchFamily="34" charset="0"/>
              </a:rPr>
              <a:t>Το 1992, κάποιοι μελετητές παρατήρησαν ότι, από έναν πολύ μεγάλο αριθμό καινοτομιών και επιχειρηματικών ιδεών, μόνο μια χούφτα παρέμενε «ζωντανή» σε όλη την πορεία ανάπτυξης και εισήλθε στην εμπορική φάση.</a:t>
            </a:r>
          </a:p>
          <a:p>
            <a:r>
              <a:rPr lang="el-GR" altLang="es-ES" sz="2400" smtClean="0">
                <a:latin typeface="Arial" pitchFamily="34" charset="0"/>
                <a:cs typeface="Arial" pitchFamily="34" charset="0"/>
              </a:rPr>
              <a:t>Εκατοντάδες και εκατοντάδες πρωτότυπα και ιδέες έχουν εγκαταλειφθεί στα μισά του δρόμου, επειδή δεν μπορούν να μετατραπούν σε εμπορικά και κερδοφόρα προϊόντα/υπηρεσίες.</a:t>
            </a:r>
            <a:endParaRPr lang="en-GB" altLang="es-ES" sz="2400">
              <a:latin typeface="Arial" pitchFamily="34" charset="0"/>
              <a:cs typeface="Arial" pitchFamily="34" charset="0"/>
            </a:endParaRPr>
          </a:p>
        </p:txBody>
      </p:sp>
      <p:sp>
        <p:nvSpPr>
          <p:cNvPr id="20488" name="CasellaDiTesto 8"/>
          <p:cNvSpPr txBox="1">
            <a:spLocks noChangeArrowheads="1"/>
          </p:cNvSpPr>
          <p:nvPr/>
        </p:nvSpPr>
        <p:spPr bwMode="auto">
          <a:xfrm>
            <a:off x="1962150" y="5294313"/>
            <a:ext cx="2682875" cy="277812"/>
          </a:xfrm>
          <a:prstGeom prst="rect">
            <a:avLst/>
          </a:prstGeom>
          <a:noFill/>
          <a:ln w="9525">
            <a:noFill/>
            <a:miter lim="800000"/>
            <a:headEnd/>
            <a:tailEnd/>
          </a:ln>
        </p:spPr>
        <p:txBody>
          <a:bodyPr>
            <a:spAutoFit/>
          </a:bodyPr>
          <a:lstStyle/>
          <a:p>
            <a:pPr algn="ctr"/>
            <a:r>
              <a:rPr lang="it-IT" altLang="it-IT" sz="1200">
                <a:latin typeface="Arial Rounded MT Bold" pitchFamily="34" charset="0"/>
              </a:rPr>
              <a:t>Source: toolshero</a:t>
            </a:r>
          </a:p>
        </p:txBody>
      </p:sp>
      <p:sp>
        <p:nvSpPr>
          <p:cNvPr id="9"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1507"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1509" name="Rettangolo 1"/>
          <p:cNvSpPr>
            <a:spLocks noChangeArrowheads="1"/>
          </p:cNvSpPr>
          <p:nvPr/>
        </p:nvSpPr>
        <p:spPr bwMode="auto">
          <a:xfrm>
            <a:off x="0" y="1905000"/>
            <a:ext cx="12192000" cy="3416320"/>
          </a:xfrm>
          <a:prstGeom prst="rect">
            <a:avLst/>
          </a:prstGeom>
          <a:noFill/>
          <a:ln w="9525">
            <a:noFill/>
            <a:miter lim="800000"/>
            <a:headEnd/>
            <a:tailEnd/>
          </a:ln>
        </p:spPr>
        <p:txBody>
          <a:bodyPr>
            <a:spAutoFit/>
          </a:bodyPr>
          <a:lstStyle/>
          <a:p>
            <a:pPr algn="just"/>
            <a:r>
              <a:rPr lang="el-GR" altLang="es-ES" sz="2400" b="1" smtClean="0">
                <a:latin typeface="Arial" pitchFamily="34" charset="0"/>
                <a:cs typeface="Arial" pitchFamily="34" charset="0"/>
              </a:rPr>
              <a:t>Είναι η ιδέα σου αξιόπιστη και αρκετά ισχυρή για να περάσει από όλα τα στάδια της χοάνης</a:t>
            </a:r>
            <a:r>
              <a:rPr lang="en-GB" altLang="es-ES" sz="2400" b="1" smtClean="0">
                <a:latin typeface="Arial" pitchFamily="34" charset="0"/>
                <a:cs typeface="Arial" pitchFamily="34" charset="0"/>
              </a:rPr>
              <a:t>?</a:t>
            </a:r>
            <a:endParaRPr lang="en-GB" altLang="es-ES" sz="2400" b="1">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Πιθανότατα, ποτέ δεν θα ξέρεις για όσο δεν υπάρχουν ακόμη συγκεκριμένα στοιχεία για την ανερχόμενη εταιρεία σου. Ωστόσο, υπάρχουν κάποια πράγματα που μπορεί να σε βοηθήσουν να μειώσεις αυτήν την αβεβαιότητα.</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Μια συνιστώμενη άσκηση είναι να κάνεις ένα «stress-test» στην επιχειρηματική σου ιδέα, ώστε να αυτοαξιολογήσεις από την αρχή τον συντελεστή ανθεκτικότητάς της.</a:t>
            </a:r>
            <a:endParaRPr lang="en-GB" altLang="es-ES" sz="2400">
              <a:latin typeface="Arial" pitchFamily="34" charset="0"/>
              <a:cs typeface="Arial" pitchFamily="34" charset="0"/>
            </a:endParaRPr>
          </a:p>
        </p:txBody>
      </p:sp>
      <p:sp>
        <p:nvSpPr>
          <p:cNvPr id="8" name="TextBox 3">
            <a:extLst/>
          </p:cNvPr>
          <p:cNvSpPr txBox="1"/>
          <p:nvPr/>
        </p:nvSpPr>
        <p:spPr>
          <a:xfrm>
            <a:off x="1797692" y="439057"/>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2531"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052510"/>
            <a:ext cx="12192000" cy="5262979"/>
          </a:xfrm>
          <a:prstGeom prst="rect">
            <a:avLst/>
          </a:prstGeom>
        </p:spPr>
        <p:txBody>
          <a:bodyPr wrap="square">
            <a:spAutoFit/>
          </a:bodyPr>
          <a:lstStyle/>
          <a:p>
            <a:pPr algn="just">
              <a:defRPr/>
            </a:pPr>
            <a:r>
              <a:rPr lang="el-GR" altLang="es-ES" sz="2400" smtClean="0">
                <a:latin typeface="Arial" pitchFamily="34" charset="0"/>
                <a:cs typeface="Arial" pitchFamily="34" charset="0"/>
              </a:rPr>
              <a:t>Το </a:t>
            </a:r>
            <a:r>
              <a:rPr lang="en-GB" altLang="es-ES" sz="2400" smtClean="0">
                <a:latin typeface="Arial" pitchFamily="34" charset="0"/>
                <a:cs typeface="Arial" pitchFamily="34" charset="0"/>
              </a:rPr>
              <a:t>stress-testing </a:t>
            </a:r>
            <a:r>
              <a:rPr lang="el-GR" altLang="es-ES" sz="2400">
                <a:latin typeface="Arial" pitchFamily="34" charset="0"/>
                <a:cs typeface="Arial" pitchFamily="34" charset="0"/>
              </a:rPr>
              <a:t>είναι μια πολύ χρονοβόρα δραστηριότητα, διότι συνεπάγεται την πλήρη αξιολόγηση όλων των παραγόντων που επηρεάζουν </a:t>
            </a:r>
            <a:r>
              <a:rPr lang="el-GR" altLang="es-ES" sz="2400" smtClean="0">
                <a:latin typeface="Arial" pitchFamily="34" charset="0"/>
                <a:cs typeface="Arial" pitchFamily="34" charset="0"/>
              </a:rPr>
              <a:t>άμεσα, </a:t>
            </a:r>
            <a:r>
              <a:rPr lang="el-GR" altLang="es-ES" sz="2400">
                <a:latin typeface="Arial" pitchFamily="34" charset="0"/>
                <a:cs typeface="Arial" pitchFamily="34" charset="0"/>
              </a:rPr>
              <a:t>όχι μόνο την κερδοφορία της επιχείρησής σου, αλλά και τη σκοπιμότητά της.</a:t>
            </a:r>
          </a:p>
          <a:p>
            <a:pPr algn="just">
              <a:defRPr/>
            </a:pPr>
            <a:endParaRPr lang="el-GR" altLang="es-ES" sz="2400">
              <a:latin typeface="Arial" pitchFamily="34" charset="0"/>
              <a:cs typeface="Arial" pitchFamily="34" charset="0"/>
            </a:endParaRPr>
          </a:p>
          <a:p>
            <a:pPr algn="just">
              <a:defRPr/>
            </a:pPr>
            <a:r>
              <a:rPr lang="el-GR" altLang="es-ES" sz="2400" smtClean="0">
                <a:latin typeface="Arial" pitchFamily="34" charset="0"/>
                <a:cs typeface="Arial" pitchFamily="34" charset="0"/>
              </a:rPr>
              <a:t>Για αυτό τον λόγο, </a:t>
            </a:r>
            <a:r>
              <a:rPr lang="el-GR" altLang="es-ES" sz="2400">
                <a:latin typeface="Arial" pitchFamily="34" charset="0"/>
                <a:cs typeface="Arial" pitchFamily="34" charset="0"/>
              </a:rPr>
              <a:t>προσπάθησε να είσαι όσο το δυνατόν πιο αμερόληπτος και φρόντισε να λάβεις υπόψη όλους τους πιθανούς προβληματικούς παράγοντες - εσωτερικούς και εξωτερικούς</a:t>
            </a:r>
            <a:r>
              <a:rPr lang="el-GR" altLang="es-ES" sz="2400" smtClean="0">
                <a:latin typeface="Arial" pitchFamily="34" charset="0"/>
                <a:cs typeface="Arial" pitchFamily="34" charset="0"/>
              </a:rPr>
              <a:t>.</a:t>
            </a:r>
          </a:p>
          <a:p>
            <a:pPr algn="just">
              <a:defRPr/>
            </a:pPr>
            <a:endParaRPr lang="en-GB" altLang="es-ES" sz="2400" dirty="0">
              <a:latin typeface="Arial" pitchFamily="34" charset="0"/>
              <a:cs typeface="Arial" pitchFamily="34" charset="0"/>
            </a:endParaRPr>
          </a:p>
          <a:p>
            <a:pPr algn="just">
              <a:defRPr/>
            </a:pPr>
            <a:r>
              <a:rPr lang="el-GR" altLang="es-ES" sz="2400">
                <a:latin typeface="Arial" pitchFamily="34" charset="0"/>
                <a:cs typeface="Arial" pitchFamily="34" charset="0"/>
              </a:rPr>
              <a:t>Εξέτασε την αξιοπιστία της ιδέας σου και προσποιήσου ότι μπαίνεις στη θέση του επενδυτή:</a:t>
            </a:r>
          </a:p>
          <a:p>
            <a:pPr marL="261938" indent="-261938" algn="just">
              <a:buFont typeface="Arial" pitchFamily="34" charset="0"/>
              <a:buChar char="•"/>
              <a:defRPr/>
            </a:pPr>
            <a:r>
              <a:rPr lang="el-GR" altLang="es-ES" sz="2400">
                <a:latin typeface="Arial" pitchFamily="34" charset="0"/>
                <a:cs typeface="Arial" pitchFamily="34" charset="0"/>
              </a:rPr>
              <a:t>Θα επένδυες τα χρήματά σου - συν εμπιστοσύνη και φήμη - στην ιδέα σου;</a:t>
            </a:r>
          </a:p>
          <a:p>
            <a:pPr marL="261938" indent="-261938" algn="just">
              <a:buFont typeface="Arial" pitchFamily="34" charset="0"/>
              <a:buChar char="•"/>
              <a:defRPr/>
            </a:pPr>
            <a:r>
              <a:rPr lang="el-GR" altLang="es-ES" sz="2400">
                <a:latin typeface="Arial" pitchFamily="34" charset="0"/>
                <a:cs typeface="Arial" pitchFamily="34" charset="0"/>
              </a:rPr>
              <a:t>Θα τη λάτρευες ακόμα κι αν δεν ήταν δική σου;</a:t>
            </a:r>
          </a:p>
          <a:p>
            <a:pPr marL="261938" indent="-261938" algn="just">
              <a:buFont typeface="Arial" pitchFamily="34" charset="0"/>
              <a:buChar char="•"/>
              <a:defRPr/>
            </a:pPr>
            <a:r>
              <a:rPr lang="el-GR" altLang="es-ES" sz="2400">
                <a:latin typeface="Arial" pitchFamily="34" charset="0"/>
                <a:cs typeface="Arial" pitchFamily="34" charset="0"/>
              </a:rPr>
              <a:t>Είσαι βέβαιος ότι δεν υπάρχουν άλλες πιο πολύτιμες εναλλακτικές;</a:t>
            </a:r>
          </a:p>
          <a:p>
            <a:pPr marL="261938" indent="-261938" algn="just">
              <a:buFont typeface="Arial" pitchFamily="34" charset="0"/>
              <a:buChar char="•"/>
              <a:defRPr/>
            </a:pPr>
            <a:r>
              <a:rPr lang="el-GR" altLang="es-ES" sz="2400">
                <a:latin typeface="Arial" pitchFamily="34" charset="0"/>
                <a:cs typeface="Arial" pitchFamily="34" charset="0"/>
              </a:rPr>
              <a:t>κ.ο.κ...</a:t>
            </a:r>
            <a:endParaRPr lang="en-GB" altLang="es-ES" sz="2400" dirty="0">
              <a:latin typeface="Arial" pitchFamily="34" charset="0"/>
              <a:cs typeface="Arial" pitchFamily="34" charset="0"/>
            </a:endParaRPr>
          </a:p>
        </p:txBody>
      </p:sp>
      <p:sp>
        <p:nvSpPr>
          <p:cNvPr id="8" name="TextBox 3">
            <a:extLst/>
          </p:cNvPr>
          <p:cNvSpPr txBox="1"/>
          <p:nvPr/>
        </p:nvSpPr>
        <p:spPr>
          <a:xfrm>
            <a:off x="1797692" y="308428"/>
            <a:ext cx="8629286" cy="646331"/>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 </a:t>
            </a:r>
            <a:r>
              <a:rPr lang="en-GB" altLang="it-IT" sz="3600" b="1" smtClean="0">
                <a:latin typeface="Arial" pitchFamily="34" charset="0"/>
                <a:cs typeface="Arial" pitchFamily="34" charset="0"/>
              </a:rPr>
              <a:t>2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Η Επιχειρηματική ιδέα</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3555"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350963"/>
            <a:ext cx="12192000" cy="4893647"/>
          </a:xfrm>
          <a:prstGeom prst="rect">
            <a:avLst/>
          </a:prstGeom>
        </p:spPr>
        <p:txBody>
          <a:bodyPr>
            <a:spAutoFit/>
          </a:bodyPr>
          <a:lstStyle/>
          <a:p>
            <a:pPr algn="just">
              <a:defRPr/>
            </a:pPr>
            <a:r>
              <a:rPr lang="el-GR" altLang="es-ES" sz="2400" smtClean="0">
                <a:latin typeface="Arial" pitchFamily="34" charset="0"/>
                <a:cs typeface="Arial" pitchFamily="34" charset="0"/>
              </a:rPr>
              <a:t>Ας υποθέσουμε ότι, αφού έχεις κάνει την ανάλυση του </a:t>
            </a:r>
            <a:r>
              <a:rPr lang="en-US" altLang="es-ES" sz="2400" smtClean="0">
                <a:latin typeface="Arial" pitchFamily="34" charset="0"/>
                <a:cs typeface="Arial" pitchFamily="34" charset="0"/>
              </a:rPr>
              <a:t>stress-test, </a:t>
            </a:r>
            <a:r>
              <a:rPr lang="el-GR" altLang="es-ES" sz="2400" smtClean="0">
                <a:latin typeface="Arial" pitchFamily="34" charset="0"/>
                <a:cs typeface="Arial" pitchFamily="34" charset="0"/>
              </a:rPr>
              <a:t>κατέληξες στο συμπέρασμα ότι η ιδέα σου είναι τουλάχιστον εφικτή</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Τώρα, τι</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algn="just">
              <a:defRPr/>
            </a:pPr>
            <a:r>
              <a:rPr lang="el-GR" altLang="es-ES" sz="2400">
                <a:latin typeface="Arial" pitchFamily="34" charset="0"/>
                <a:cs typeface="Arial" pitchFamily="34" charset="0"/>
              </a:rPr>
              <a:t>Υπάρχουν </a:t>
            </a:r>
            <a:r>
              <a:rPr lang="el-GR" altLang="es-ES" sz="2400" smtClean="0">
                <a:latin typeface="Arial" pitchFamily="34" charset="0"/>
                <a:cs typeface="Arial" pitchFamily="34" charset="0"/>
              </a:rPr>
              <a:t>τρία </a:t>
            </a:r>
            <a:r>
              <a:rPr lang="el-GR" altLang="es-ES" sz="2400">
                <a:latin typeface="Arial" pitchFamily="34" charset="0"/>
                <a:cs typeface="Arial" pitchFamily="34" charset="0"/>
              </a:rPr>
              <a:t>ακόμη πράγματα που πρέπει να </a:t>
            </a:r>
            <a:r>
              <a:rPr lang="el-GR" altLang="es-ES" sz="2400" smtClean="0">
                <a:latin typeface="Arial" pitchFamily="34" charset="0"/>
                <a:cs typeface="Arial" pitchFamily="34" charset="0"/>
              </a:rPr>
              <a:t>εξετάσεις:</a:t>
            </a:r>
            <a:endParaRPr lang="el-GR" altLang="es-ES" sz="2400">
              <a:latin typeface="Arial" pitchFamily="34" charset="0"/>
              <a:cs typeface="Arial" pitchFamily="34" charset="0"/>
            </a:endParaRPr>
          </a:p>
          <a:p>
            <a:pPr algn="just">
              <a:defRPr/>
            </a:pP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smtClean="0">
                <a:latin typeface="Arial" pitchFamily="34" charset="0"/>
                <a:cs typeface="Arial" pitchFamily="34" charset="0"/>
              </a:rPr>
              <a:t>Οι </a:t>
            </a:r>
            <a:r>
              <a:rPr lang="el-GR" altLang="es-ES" sz="2400">
                <a:latin typeface="Arial" pitchFamily="34" charset="0"/>
                <a:cs typeface="Arial" pitchFamily="34" charset="0"/>
              </a:rPr>
              <a:t>πιθανές πηγές του ανταγωνιστικού σου πλεονεκτήματος - τι κάνει την προσφορά σου να ξεχωρίζει από τους ανταγωνιστές.</a:t>
            </a:r>
          </a:p>
          <a:p>
            <a:pPr algn="just">
              <a:defRPr/>
            </a:pP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a:latin typeface="Arial" pitchFamily="34" charset="0"/>
                <a:cs typeface="Arial" pitchFamily="34" charset="0"/>
              </a:rPr>
              <a:t>Το επιχειρηματικό μοντέλο - πώς οι επιχειρηματικές λειτουργίες πρέπει να αλληλεπιδρούν μεταξύ τους έτσι ώστε να αποφέρουν κέρδος.</a:t>
            </a:r>
          </a:p>
          <a:p>
            <a:pPr algn="just">
              <a:defRPr/>
            </a:pP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a:latin typeface="Arial" pitchFamily="34" charset="0"/>
                <a:cs typeface="Arial" pitchFamily="34" charset="0"/>
              </a:rPr>
              <a:t>Η συνολική δομή της εξίσωσης της αξίας σου - πώς οι πελάτες και ο τελικός χρήστης του προϊόντος ή της υπηρεσίας σου αντιλαμβάνονται τα οφέλη των προσφορών σου.</a:t>
            </a:r>
            <a:endParaRPr lang="en-GB" altLang="es-ES" sz="2400" dirty="0">
              <a:latin typeface="Arial" pitchFamily="34" charset="0"/>
              <a:cs typeface="Arial" pitchFamily="34" charset="0"/>
            </a:endParaRPr>
          </a:p>
        </p:txBody>
      </p:sp>
      <p:sp>
        <p:nvSpPr>
          <p:cNvPr id="7"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4579"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204913"/>
            <a:ext cx="12192000" cy="5262979"/>
          </a:xfrm>
          <a:prstGeom prst="rect">
            <a:avLst/>
          </a:prstGeom>
        </p:spPr>
        <p:txBody>
          <a:bodyPr>
            <a:spAutoFit/>
          </a:bodyPr>
          <a:lstStyle/>
          <a:p>
            <a:pPr algn="just">
              <a:defRPr/>
            </a:pPr>
            <a:r>
              <a:rPr lang="el-GR" altLang="es-ES" sz="2400" b="1" smtClean="0">
                <a:latin typeface="Arial" pitchFamily="34" charset="0"/>
                <a:cs typeface="Arial" pitchFamily="34" charset="0"/>
              </a:rPr>
              <a:t>Ανταγωνιστικό πλεονέκτημα</a:t>
            </a:r>
            <a:endParaRPr lang="en-GB" altLang="es-ES" sz="2400" b="1" dirty="0">
              <a:latin typeface="Arial" pitchFamily="34" charset="0"/>
              <a:cs typeface="Arial" pitchFamily="34" charset="0"/>
            </a:endParaRPr>
          </a:p>
          <a:p>
            <a:pPr algn="just">
              <a:defRPr/>
            </a:pPr>
            <a:endParaRPr lang="en-GB" altLang="es-ES" sz="2400" b="1" dirty="0">
              <a:latin typeface="Arial" pitchFamily="34" charset="0"/>
              <a:cs typeface="Arial" pitchFamily="34" charset="0"/>
            </a:endParaRPr>
          </a:p>
          <a:p>
            <a:pPr algn="just">
              <a:defRPr/>
            </a:pPr>
            <a:r>
              <a:rPr lang="el-GR" altLang="es-ES" sz="2400">
                <a:latin typeface="Arial" pitchFamily="34" charset="0"/>
                <a:cs typeface="Arial" pitchFamily="34" charset="0"/>
              </a:rPr>
              <a:t>Ο Michael Porter, ο πιο διάσημος θεωρητικός της επιχειρηματικής στρατηγικής, εντόπισε τρεις βασικούς τύπους ανταγωνιστικού πλεονεκτήματος:</a:t>
            </a:r>
          </a:p>
          <a:p>
            <a:pPr algn="just">
              <a:defRPr/>
            </a:pPr>
            <a:endParaRPr lang="el-GR" altLang="es-ES" sz="2400">
              <a:latin typeface="Arial" pitchFamily="34" charset="0"/>
              <a:cs typeface="Arial" pitchFamily="34" charset="0"/>
            </a:endParaRPr>
          </a:p>
          <a:p>
            <a:pPr marL="457200" indent="-457200" algn="just">
              <a:buFont typeface="+mj-lt"/>
              <a:buAutoNum type="arabicPeriod"/>
              <a:defRPr/>
            </a:pPr>
            <a:r>
              <a:rPr lang="el-GR" altLang="es-ES" sz="2400" u="sng">
                <a:latin typeface="Arial" pitchFamily="34" charset="0"/>
                <a:cs typeface="Arial" pitchFamily="34" charset="0"/>
              </a:rPr>
              <a:t>Στρατηγική καθοδήγησης κόστους </a:t>
            </a:r>
            <a:r>
              <a:rPr lang="el-GR" altLang="es-ES" sz="2400">
                <a:latin typeface="Arial" pitchFamily="34" charset="0"/>
                <a:cs typeface="Arial" pitchFamily="34" charset="0"/>
              </a:rPr>
              <a:t>- όταν οι επιχειρήσεις είναι σε θέση να διεξάγουν τις διαδικασίες παραγωγής με χαμηλότερο κόστος από τις άλλες, χωρίς να διακυβεύεται η ποιότητα της τελικής παραγωγής.</a:t>
            </a:r>
          </a:p>
          <a:p>
            <a:pPr marL="457200" indent="-457200" algn="just">
              <a:buFont typeface="+mj-lt"/>
              <a:buAutoNum type="arabicPeriod"/>
              <a:defRPr/>
            </a:pPr>
            <a:r>
              <a:rPr lang="el-GR" altLang="es-ES" sz="2400" u="sng">
                <a:latin typeface="Arial" pitchFamily="34" charset="0"/>
                <a:cs typeface="Arial" pitchFamily="34" charset="0"/>
              </a:rPr>
              <a:t>Διαφορική στρατηγική </a:t>
            </a:r>
            <a:r>
              <a:rPr lang="el-GR" altLang="es-ES" sz="2400">
                <a:latin typeface="Arial" pitchFamily="34" charset="0"/>
                <a:cs typeface="Arial" pitchFamily="34" charset="0"/>
              </a:rPr>
              <a:t>- το τελικό αποτέλεσμα ξεχωρίζει όχι λόγω της φθηνότερης τιμής του, αλλά χάρη στα εγγενή χαρακτηριστικά του. Αυτή η στρατηγική είναι απόλυτα συνεπής με </a:t>
            </a:r>
            <a:r>
              <a:rPr lang="el-GR" altLang="es-ES" sz="2400" smtClean="0">
                <a:latin typeface="Arial" pitchFamily="34" charset="0"/>
                <a:cs typeface="Arial" pitchFamily="34" charset="0"/>
              </a:rPr>
              <a:t>προϊόντα/υπηρεσίες </a:t>
            </a:r>
            <a:r>
              <a:rPr lang="el-GR" altLang="es-ES" sz="2400">
                <a:latin typeface="Arial" pitchFamily="34" charset="0"/>
                <a:cs typeface="Arial" pitchFamily="34" charset="0"/>
              </a:rPr>
              <a:t>υψηλού καινοτόμου περιεχομένου, τα οποία απαίτησαν έντονη διαδικασία Ε&amp;Α.</a:t>
            </a:r>
          </a:p>
          <a:p>
            <a:pPr marL="457200" indent="-457200" algn="just">
              <a:buFont typeface="+mj-lt"/>
              <a:buAutoNum type="arabicPeriod"/>
              <a:defRPr/>
            </a:pPr>
            <a:r>
              <a:rPr lang="el-GR" altLang="es-ES" sz="2400" u="sng">
                <a:latin typeface="Arial" pitchFamily="34" charset="0"/>
                <a:cs typeface="Arial" pitchFamily="34" charset="0"/>
              </a:rPr>
              <a:t>Στρατηγική εστίασης</a:t>
            </a:r>
            <a:r>
              <a:rPr lang="el-GR" altLang="es-ES" sz="2400">
                <a:latin typeface="Arial" pitchFamily="34" charset="0"/>
                <a:cs typeface="Arial" pitchFamily="34" charset="0"/>
              </a:rPr>
              <a:t> - η επιχείρηση διοχετεύει την προσπάθειά της προς μια πολύ επιλεγμένη αγορά με υψηλό δυναμικό </a:t>
            </a:r>
            <a:r>
              <a:rPr lang="el-GR" altLang="es-ES" sz="2400" smtClean="0">
                <a:latin typeface="Arial" pitchFamily="34" charset="0"/>
                <a:cs typeface="Arial" pitchFamily="34" charset="0"/>
              </a:rPr>
              <a:t>κερδοφορίας.</a:t>
            </a:r>
            <a:endParaRPr lang="en-GB" altLang="es-ES" sz="2400" dirty="0">
              <a:latin typeface="Arial" pitchFamily="34" charset="0"/>
              <a:cs typeface="Arial" pitchFamily="34" charset="0"/>
            </a:endParaRPr>
          </a:p>
        </p:txBody>
      </p:sp>
      <p:sp>
        <p:nvSpPr>
          <p:cNvPr id="8"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5603"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5605" name="Rettangolo 1"/>
          <p:cNvSpPr>
            <a:spLocks noChangeArrowheads="1"/>
          </p:cNvSpPr>
          <p:nvPr/>
        </p:nvSpPr>
        <p:spPr bwMode="auto">
          <a:xfrm>
            <a:off x="0" y="1237120"/>
            <a:ext cx="12192000" cy="4893647"/>
          </a:xfrm>
          <a:prstGeom prst="rect">
            <a:avLst/>
          </a:prstGeom>
          <a:noFill/>
          <a:ln w="9525">
            <a:noFill/>
            <a:miter lim="800000"/>
            <a:headEnd/>
            <a:tailEnd/>
          </a:ln>
        </p:spPr>
        <p:txBody>
          <a:bodyPr>
            <a:spAutoFit/>
          </a:bodyPr>
          <a:lstStyle/>
          <a:p>
            <a:pPr algn="just">
              <a:defRPr/>
            </a:pPr>
            <a:r>
              <a:rPr lang="el-GR" altLang="es-ES" sz="2400" b="1">
                <a:latin typeface="Arial" pitchFamily="34" charset="0"/>
                <a:cs typeface="Arial" pitchFamily="34" charset="0"/>
              </a:rPr>
              <a:t>Ανταγωνιστικό πλεονέκτημα</a:t>
            </a:r>
            <a:endParaRPr lang="en-GB" altLang="es-ES" sz="2400" b="1">
              <a:latin typeface="Arial" pitchFamily="34" charset="0"/>
              <a:cs typeface="Arial" pitchFamily="34" charset="0"/>
            </a:endParaRPr>
          </a:p>
          <a:p>
            <a:pPr algn="just"/>
            <a:endParaRPr lang="en-GB" altLang="es-ES" sz="2400" b="1">
              <a:latin typeface="Arial" pitchFamily="34" charset="0"/>
              <a:cs typeface="Arial" pitchFamily="34" charset="0"/>
            </a:endParaRPr>
          </a:p>
          <a:p>
            <a:pPr algn="just"/>
            <a:r>
              <a:rPr lang="el-GR" altLang="es-ES" sz="2400" smtClean="0">
                <a:latin typeface="Arial" pitchFamily="34" charset="0"/>
                <a:cs typeface="Arial" pitchFamily="34" charset="0"/>
              </a:rPr>
              <a:t>Η προτίμησή σου μεταξύ των τριών εξαρτάται ουσιαστικά από το είδος της αγοράς στην οποία πρόκειται να λειτουργήσεις και από το μέσο προφίλ πελατών της.</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Σε γενικές γραμμές, για τα καταναλωτικά αγαθά που κινούνται γρήγορα, η πιο συνεπής επιλογή συνεπάγεται μια στρατηγική κόστους. Στρατηγικές όπως η εστίαση και η διαφορική είναι προτιμότερες όταν ασχολείσαι με μια πιο εξελιγμένη αγορά (δηλαδή προϊόντα πολυτελείας).</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Η συνέπεια μεταξύ στρατηγικής και αγοράς είναι ένα βασικό στοιχείο επιτυχίας: πρέπει πάντα να φροντίζεις να ανταποκρίνεσαι στις ακριβείς προσδοκίες της αγοράς αναφοράς σου, επικοινωνώντας τα σωστά πράγματα με τον σωστό τρόπο.</a:t>
            </a:r>
            <a:endParaRPr lang="en-GB" altLang="es-ES" sz="2400">
              <a:latin typeface="Arial" pitchFamily="34" charset="0"/>
              <a:cs typeface="Arial" pitchFamily="34" charset="0"/>
            </a:endParaRPr>
          </a:p>
        </p:txBody>
      </p:sp>
      <p:sp>
        <p:nvSpPr>
          <p:cNvPr id="8"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8195"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293688" y="438150"/>
            <a:ext cx="3902075" cy="1219200"/>
          </a:xfrm>
          <a:prstGeom prst="rect">
            <a:avLst/>
          </a:prstGeom>
          <a:noFill/>
          <a:ln w="9525">
            <a:noFill/>
            <a:miter lim="800000"/>
            <a:headEnd/>
            <a:tailEnd/>
          </a:ln>
        </p:spPr>
      </p:pic>
      <p:sp>
        <p:nvSpPr>
          <p:cNvPr id="8197" name="Rettangolo 1"/>
          <p:cNvSpPr>
            <a:spLocks noChangeArrowheads="1"/>
          </p:cNvSpPr>
          <p:nvPr/>
        </p:nvSpPr>
        <p:spPr bwMode="auto">
          <a:xfrm>
            <a:off x="6096000" y="723900"/>
            <a:ext cx="5642442" cy="646331"/>
          </a:xfrm>
          <a:prstGeom prst="rect">
            <a:avLst/>
          </a:prstGeom>
          <a:noFill/>
          <a:ln w="9525">
            <a:noFill/>
            <a:miter lim="800000"/>
            <a:headEnd/>
            <a:tailEnd/>
          </a:ln>
        </p:spPr>
        <p:txBody>
          <a:bodyPr wrap="none">
            <a:spAutoFit/>
          </a:bodyPr>
          <a:lstStyle/>
          <a:p>
            <a:r>
              <a:rPr lang="el-GR" altLang="it-IT" sz="3600" b="1" smtClean="0">
                <a:latin typeface="Arial" pitchFamily="34" charset="0"/>
                <a:cs typeface="Arial" pitchFamily="34" charset="0"/>
              </a:rPr>
              <a:t>Στόχοι και αποτελέσματα</a:t>
            </a:r>
            <a:endParaRPr lang="it-IT" altLang="it-IT" sz="3600" b="1">
              <a:latin typeface="Arial" pitchFamily="34" charset="0"/>
              <a:cs typeface="Arial" pitchFamily="34" charset="0"/>
            </a:endParaRPr>
          </a:p>
        </p:txBody>
      </p:sp>
      <p:sp>
        <p:nvSpPr>
          <p:cNvPr id="5" name="Rettangolo 4">
            <a:extLst/>
          </p:cNvPr>
          <p:cNvSpPr/>
          <p:nvPr/>
        </p:nvSpPr>
        <p:spPr>
          <a:xfrm>
            <a:off x="0" y="2106613"/>
            <a:ext cx="12192000" cy="3416320"/>
          </a:xfrm>
          <a:prstGeom prst="rect">
            <a:avLst/>
          </a:prstGeom>
        </p:spPr>
        <p:txBody>
          <a:bodyPr>
            <a:spAutoFit/>
          </a:bodyPr>
          <a:lstStyle/>
          <a:p>
            <a:pPr marL="82296">
              <a:defRPr/>
            </a:pPr>
            <a:r>
              <a:rPr lang="el-GR" sz="2400" b="1" smtClean="0">
                <a:latin typeface="Arial" pitchFamily="34" charset="0"/>
                <a:cs typeface="Arial" pitchFamily="34" charset="0"/>
              </a:rPr>
              <a:t>Στο τέλος αυτής της Ενότητας θα είσαι σε θέση να:</a:t>
            </a:r>
            <a:endParaRPr lang="en-GB" sz="2400" b="1" dirty="0">
              <a:latin typeface="Arial" pitchFamily="34" charset="0"/>
              <a:cs typeface="Arial" pitchFamily="34" charset="0"/>
            </a:endParaRPr>
          </a:p>
          <a:p>
            <a:pPr marL="82296">
              <a:defRPr/>
            </a:pPr>
            <a:endParaRPr lang="en-GB" sz="2400" b="1" dirty="0">
              <a:latin typeface="Arial" pitchFamily="34" charset="0"/>
              <a:cs typeface="Arial" pitchFamily="34" charset="0"/>
            </a:endParaRPr>
          </a:p>
          <a:p>
            <a:pPr marL="596646" indent="-514350">
              <a:buFont typeface="+mj-lt"/>
              <a:buAutoNum type="arabicPeriod"/>
              <a:defRPr/>
            </a:pPr>
            <a:r>
              <a:rPr lang="el-GR" sz="2400" b="1" smtClean="0">
                <a:latin typeface="Arial" pitchFamily="34" charset="0"/>
                <a:cs typeface="Arial" pitchFamily="34" charset="0"/>
              </a:rPr>
              <a:t>Γνωρίζεις τους βασικούς ορισμούς της Επιχειρηματικότητας</a:t>
            </a:r>
            <a:endParaRPr lang="en-GB" sz="2400" b="1" dirty="0">
              <a:latin typeface="Arial" pitchFamily="34" charset="0"/>
              <a:cs typeface="Arial" pitchFamily="34" charset="0"/>
            </a:endParaRPr>
          </a:p>
          <a:p>
            <a:pPr marL="596646" indent="-514350">
              <a:buFont typeface="+mj-lt"/>
              <a:buAutoNum type="arabicPeriod"/>
              <a:defRPr/>
            </a:pPr>
            <a:r>
              <a:rPr lang="el-GR" sz="2400" b="1" smtClean="0">
                <a:latin typeface="Arial" pitchFamily="34" charset="0"/>
                <a:cs typeface="Arial" pitchFamily="34" charset="0"/>
              </a:rPr>
              <a:t>Κατανοείς τις εννοιολογικές διαφορές μεταξύ Επιχειρηματικότητας και Διοίκησης Επιχειρήσεων</a:t>
            </a:r>
            <a:endParaRPr lang="en-GB" sz="2400" b="1" dirty="0">
              <a:latin typeface="Arial" pitchFamily="34" charset="0"/>
              <a:cs typeface="Arial" pitchFamily="34" charset="0"/>
            </a:endParaRPr>
          </a:p>
          <a:p>
            <a:pPr marL="596646" indent="-514350">
              <a:buFont typeface="+mj-lt"/>
              <a:buAutoNum type="arabicPeriod"/>
              <a:defRPr/>
            </a:pPr>
            <a:r>
              <a:rPr lang="el-GR" sz="2400" b="1" smtClean="0">
                <a:latin typeface="Arial" pitchFamily="34" charset="0"/>
                <a:cs typeface="Arial" pitchFamily="34" charset="0"/>
              </a:rPr>
              <a:t>Θέτεις το πλαίσιο των παραδοχών μιας επιχειρηματικής ιδέας</a:t>
            </a:r>
            <a:endParaRPr lang="en-GB" sz="2400" b="1" dirty="0">
              <a:latin typeface="Arial" pitchFamily="34" charset="0"/>
              <a:cs typeface="Arial" pitchFamily="34" charset="0"/>
            </a:endParaRPr>
          </a:p>
          <a:p>
            <a:pPr marL="596646" indent="-514350">
              <a:buFont typeface="+mj-lt"/>
              <a:buAutoNum type="arabicPeriod"/>
              <a:defRPr/>
            </a:pPr>
            <a:r>
              <a:rPr lang="el-GR" sz="2400" b="1" smtClean="0">
                <a:latin typeface="Arial" pitchFamily="34" charset="0"/>
                <a:cs typeface="Arial" pitchFamily="34" charset="0"/>
              </a:rPr>
              <a:t>Μάθεις και να εμπεδώσεις ορισμένα βασικά στοιχεία της στρατηγικής ανταγωνιστικότητας</a:t>
            </a:r>
            <a:endParaRPr lang="en-GB" sz="2400" b="1" dirty="0">
              <a:latin typeface="Arial" pitchFamily="34" charset="0"/>
              <a:cs typeface="Arial" pitchFamily="34" charset="0"/>
            </a:endParaRPr>
          </a:p>
          <a:p>
            <a:pPr marL="596646" indent="-514350">
              <a:buFont typeface="+mj-lt"/>
              <a:buAutoNum type="arabicPeriod"/>
              <a:defRPr/>
            </a:pPr>
            <a:r>
              <a:rPr lang="el-GR" sz="2400" b="1" smtClean="0">
                <a:latin typeface="Arial" pitchFamily="34" charset="0"/>
                <a:cs typeface="Arial" pitchFamily="34" charset="0"/>
              </a:rPr>
              <a:t>Προσεγγίσεις τον Επιχειρηματικό και Χρηματοοικονομικό σχεδιασμό</a:t>
            </a:r>
            <a:endParaRPr lang="en-GB" sz="2400" b="1" dirty="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6627"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6629" name="Rettangolo 1"/>
          <p:cNvSpPr>
            <a:spLocks noChangeArrowheads="1"/>
          </p:cNvSpPr>
          <p:nvPr/>
        </p:nvSpPr>
        <p:spPr bwMode="auto">
          <a:xfrm>
            <a:off x="0" y="1465266"/>
            <a:ext cx="12192000" cy="4154984"/>
          </a:xfrm>
          <a:prstGeom prst="rect">
            <a:avLst/>
          </a:prstGeom>
          <a:noFill/>
          <a:ln w="9525">
            <a:noFill/>
            <a:miter lim="800000"/>
            <a:headEnd/>
            <a:tailEnd/>
          </a:ln>
        </p:spPr>
        <p:txBody>
          <a:bodyPr>
            <a:spAutoFit/>
          </a:bodyPr>
          <a:lstStyle/>
          <a:p>
            <a:pPr algn="just"/>
            <a:r>
              <a:rPr lang="el-GR" altLang="es-ES" sz="2400" b="1" smtClean="0">
                <a:latin typeface="Arial" pitchFamily="34" charset="0"/>
                <a:cs typeface="Arial" pitchFamily="34" charset="0"/>
              </a:rPr>
              <a:t>Επιχειρηματικό μοντέλο</a:t>
            </a:r>
            <a:endParaRPr lang="en-GB" altLang="es-ES" sz="2400" b="1">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Το επιχειρηματικό μοντέλο περιγράφει τις λογικές παραδοχές που καθοδηγούν και προσανατολίζουν τον οργανισμό κατά την αποστολή του να επιτύχει κέρδος</a:t>
            </a:r>
            <a:r>
              <a:rPr lang="en-GB" altLang="es-ES" sz="2400" smtClean="0">
                <a:latin typeface="Arial" pitchFamily="34" charset="0"/>
                <a:cs typeface="Arial" pitchFamily="34" charset="0"/>
              </a:rPr>
              <a:t>. </a:t>
            </a:r>
            <a:endParaRPr lang="en-GB" altLang="es-ES" sz="2400">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Με άλλα λόγια, περιγράφει τις λύσεις και τις μεθοδολογίες που επενδύει η εταιρεία για να οργανώσει και να σχεδιάσει στρατηγικές, πόρους, ρόλους, ευθύνες και στόχους.</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Ο σχεδιασμός του επιχειρηματικού μοντέλου είναι ένα κρίσιμο βήμα στην εκκίνηση της εταιρείας, διότι επηρεάζει αναπόφευκτα την ικανότητά της να αποφέρει κέρδη και να υποστηρίζει τη μελλοντική οικονομική βιωσιμότητά της.</a:t>
            </a:r>
            <a:endParaRPr lang="en-GB" altLang="es-ES" sz="2400">
              <a:latin typeface="Arial" pitchFamily="34" charset="0"/>
              <a:cs typeface="Arial" pitchFamily="34" charset="0"/>
            </a:endParaRPr>
          </a:p>
        </p:txBody>
      </p:sp>
      <p:sp>
        <p:nvSpPr>
          <p:cNvPr id="8"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7651"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27652" name="Immagine 2">
            <a:hlinkClick r:id="rId4"/>
          </p:cNvPr>
          <p:cNvPicPr>
            <a:picLocks noChangeAspect="1" noChangeArrowheads="1"/>
          </p:cNvPicPr>
          <p:nvPr/>
        </p:nvPicPr>
        <p:blipFill>
          <a:blip r:embed="rId5" cstate="print"/>
          <a:srcRect/>
          <a:stretch>
            <a:fillRect/>
          </a:stretch>
        </p:blipFill>
        <p:spPr bwMode="auto">
          <a:xfrm>
            <a:off x="1181100" y="679450"/>
            <a:ext cx="9829800" cy="5486400"/>
          </a:xfrm>
          <a:prstGeom prst="rect">
            <a:avLst/>
          </a:prstGeom>
          <a:noFill/>
          <a:ln w="9525">
            <a:noFill/>
            <a:miter lim="800000"/>
            <a:headEnd/>
            <a:tailEnd/>
          </a:ln>
        </p:spPr>
      </p:pic>
      <p:sp>
        <p:nvSpPr>
          <p:cNvPr id="27653" name="CasellaDiTesto 3"/>
          <p:cNvSpPr txBox="1">
            <a:spLocks noChangeArrowheads="1"/>
          </p:cNvSpPr>
          <p:nvPr/>
        </p:nvSpPr>
        <p:spPr bwMode="auto">
          <a:xfrm>
            <a:off x="2490788" y="211138"/>
            <a:ext cx="7210425" cy="369887"/>
          </a:xfrm>
          <a:prstGeom prst="rect">
            <a:avLst/>
          </a:prstGeom>
          <a:noFill/>
          <a:ln w="9525">
            <a:noFill/>
            <a:miter lim="800000"/>
            <a:headEnd/>
            <a:tailEnd/>
          </a:ln>
        </p:spPr>
        <p:txBody>
          <a:bodyPr>
            <a:spAutoFit/>
          </a:bodyPr>
          <a:lstStyle/>
          <a:p>
            <a:pPr algn="ctr"/>
            <a:r>
              <a:rPr lang="el-GR" altLang="it-IT" b="1" smtClean="0">
                <a:latin typeface="Arial" pitchFamily="34" charset="0"/>
                <a:cs typeface="Arial" pitchFamily="34" charset="0"/>
              </a:rPr>
              <a:t>Το Επιχειρηματικό μοντέλο </a:t>
            </a:r>
            <a:r>
              <a:rPr lang="en-US" altLang="it-IT" b="1" smtClean="0">
                <a:latin typeface="Arial" pitchFamily="34" charset="0"/>
                <a:cs typeface="Arial" pitchFamily="34" charset="0"/>
              </a:rPr>
              <a:t>Canvas </a:t>
            </a:r>
            <a:r>
              <a:rPr lang="it-IT" altLang="it-IT" b="1" smtClean="0">
                <a:latin typeface="Arial" pitchFamily="34" charset="0"/>
                <a:cs typeface="Arial" pitchFamily="34" charset="0"/>
              </a:rPr>
              <a:t>(</a:t>
            </a:r>
            <a:r>
              <a:rPr lang="en-GB" altLang="it-IT" b="1">
                <a:latin typeface="Arial" pitchFamily="34" charset="0"/>
                <a:cs typeface="Arial" pitchFamily="34" charset="0"/>
              </a:rPr>
              <a:t>Osterwalder, 2005)</a:t>
            </a:r>
            <a:endParaRPr lang="it-IT" altLang="it-IT" b="1">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8675"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117600"/>
            <a:ext cx="12192000" cy="5247590"/>
          </a:xfrm>
          <a:prstGeom prst="rect">
            <a:avLst/>
          </a:prstGeom>
        </p:spPr>
        <p:txBody>
          <a:bodyPr>
            <a:spAutoFit/>
          </a:bodyPr>
          <a:lstStyle/>
          <a:p>
            <a:pPr algn="just"/>
            <a:r>
              <a:rPr lang="el-GR" altLang="es-ES" sz="2400" b="1" smtClean="0">
                <a:latin typeface="Arial" pitchFamily="34" charset="0"/>
                <a:cs typeface="Arial" pitchFamily="34" charset="0"/>
              </a:rPr>
              <a:t>Επιχειρηματικό μοντέλο</a:t>
            </a:r>
            <a:endParaRPr lang="en-GB" altLang="es-ES" sz="2400" b="1" smtClean="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algn="just">
              <a:spcAft>
                <a:spcPts val="600"/>
              </a:spcAft>
              <a:defRPr/>
            </a:pPr>
            <a:r>
              <a:rPr lang="el-GR" altLang="es-ES" sz="2400">
                <a:latin typeface="Arial" pitchFamily="34" charset="0"/>
                <a:cs typeface="Arial" pitchFamily="34" charset="0"/>
              </a:rPr>
              <a:t>Η εικόνα που είδες είναι ένα μοντέλο από το πρώτο μισό της τελευταίας δεκαετίας που είναι γνωστό ως "Επιχειρηματικό μοντέλο Canvas" και χρησιμοποιείται για να υποστηρίξει τους επίδοξους επιχειρηματίες στον ορισμό του επιχειρηματικού τους μοντέλου σε αυτο-προσαρμοσμένη βάση.</a:t>
            </a:r>
          </a:p>
          <a:p>
            <a:pPr algn="just">
              <a:defRPr/>
            </a:pPr>
            <a:r>
              <a:rPr lang="el-GR" altLang="es-ES" sz="2400" smtClean="0">
                <a:latin typeface="Arial" pitchFamily="34" charset="0"/>
                <a:cs typeface="Arial" pitchFamily="34" charset="0"/>
              </a:rPr>
              <a:t>Τα </a:t>
            </a:r>
            <a:r>
              <a:rPr lang="el-GR" altLang="es-ES" sz="2400">
                <a:latin typeface="Arial" pitchFamily="34" charset="0"/>
                <a:cs typeface="Arial" pitchFamily="34" charset="0"/>
              </a:rPr>
              <a:t>τμήματα πρέπει να συμπληρωθούν με πολύ συγκεκριμένη σειρά:</a:t>
            </a:r>
          </a:p>
          <a:p>
            <a:pPr marL="342900" indent="-342900" algn="just">
              <a:buFont typeface="+mj-lt"/>
              <a:buAutoNum type="arabicPeriod"/>
              <a:defRPr/>
            </a:pPr>
            <a:r>
              <a:rPr lang="el-GR" altLang="es-ES">
                <a:latin typeface="Arial" pitchFamily="34" charset="0"/>
                <a:cs typeface="Arial" pitchFamily="34" charset="0"/>
              </a:rPr>
              <a:t>Πρόταση αξίας</a:t>
            </a:r>
          </a:p>
          <a:p>
            <a:pPr marL="342900" indent="-342900" algn="just">
              <a:buFont typeface="+mj-lt"/>
              <a:buAutoNum type="arabicPeriod"/>
              <a:defRPr/>
            </a:pPr>
            <a:r>
              <a:rPr lang="el-GR" altLang="es-ES">
                <a:latin typeface="Arial" pitchFamily="34" charset="0"/>
                <a:cs typeface="Arial" pitchFamily="34" charset="0"/>
              </a:rPr>
              <a:t>Τμήματα πελατών</a:t>
            </a:r>
          </a:p>
          <a:p>
            <a:pPr marL="342900" indent="-342900" algn="just">
              <a:buFont typeface="+mj-lt"/>
              <a:buAutoNum type="arabicPeriod"/>
              <a:defRPr/>
            </a:pPr>
            <a:r>
              <a:rPr lang="el-GR" altLang="es-ES">
                <a:latin typeface="Arial" pitchFamily="34" charset="0"/>
                <a:cs typeface="Arial" pitchFamily="34" charset="0"/>
              </a:rPr>
              <a:t>Κανάλια</a:t>
            </a:r>
          </a:p>
          <a:p>
            <a:pPr marL="342900" indent="-342900" algn="just">
              <a:buFont typeface="+mj-lt"/>
              <a:buAutoNum type="arabicPeriod"/>
              <a:defRPr/>
            </a:pPr>
            <a:r>
              <a:rPr lang="el-GR" altLang="es-ES">
                <a:latin typeface="Arial" pitchFamily="34" charset="0"/>
                <a:cs typeface="Arial" pitchFamily="34" charset="0"/>
              </a:rPr>
              <a:t>Πελατειακές σχέσεις</a:t>
            </a:r>
          </a:p>
          <a:p>
            <a:pPr marL="342900" indent="-342900" algn="just">
              <a:buFont typeface="+mj-lt"/>
              <a:buAutoNum type="arabicPeriod"/>
              <a:defRPr/>
            </a:pPr>
            <a:r>
              <a:rPr lang="el-GR" altLang="es-ES">
                <a:latin typeface="Arial" pitchFamily="34" charset="0"/>
                <a:cs typeface="Arial" pitchFamily="34" charset="0"/>
              </a:rPr>
              <a:t>Ροές εσόδων</a:t>
            </a:r>
          </a:p>
          <a:p>
            <a:pPr marL="342900" indent="-342900" algn="just">
              <a:buFont typeface="+mj-lt"/>
              <a:buAutoNum type="arabicPeriod"/>
              <a:defRPr/>
            </a:pPr>
            <a:r>
              <a:rPr lang="el-GR" altLang="es-ES">
                <a:latin typeface="Arial" pitchFamily="34" charset="0"/>
                <a:cs typeface="Arial" pitchFamily="34" charset="0"/>
              </a:rPr>
              <a:t>Βασικοί συνεργάτες</a:t>
            </a:r>
          </a:p>
          <a:p>
            <a:pPr marL="342900" indent="-342900" algn="just">
              <a:buFont typeface="+mj-lt"/>
              <a:buAutoNum type="arabicPeriod"/>
              <a:defRPr/>
            </a:pPr>
            <a:r>
              <a:rPr lang="el-GR" altLang="es-ES">
                <a:latin typeface="Arial" pitchFamily="34" charset="0"/>
                <a:cs typeface="Arial" pitchFamily="34" charset="0"/>
              </a:rPr>
              <a:t>Βασικές δραστηριότητες</a:t>
            </a:r>
          </a:p>
          <a:p>
            <a:pPr marL="342900" indent="-342900" algn="just">
              <a:buFont typeface="+mj-lt"/>
              <a:buAutoNum type="arabicPeriod"/>
              <a:defRPr/>
            </a:pPr>
            <a:r>
              <a:rPr lang="el-GR" altLang="es-ES">
                <a:latin typeface="Arial" pitchFamily="34" charset="0"/>
                <a:cs typeface="Arial" pitchFamily="34" charset="0"/>
              </a:rPr>
              <a:t>Βασικοί πόροι</a:t>
            </a:r>
          </a:p>
          <a:p>
            <a:pPr marL="342900" indent="-342900" algn="just">
              <a:buFont typeface="+mj-lt"/>
              <a:buAutoNum type="arabicPeriod"/>
              <a:defRPr/>
            </a:pPr>
            <a:r>
              <a:rPr lang="el-GR" altLang="es-ES">
                <a:latin typeface="Arial" pitchFamily="34" charset="0"/>
                <a:cs typeface="Arial" pitchFamily="34" charset="0"/>
              </a:rPr>
              <a:t>Διάρθρωση κόστους</a:t>
            </a:r>
            <a:endParaRPr lang="en-GB" altLang="es-ES" dirty="0">
              <a:latin typeface="Arial" pitchFamily="34" charset="0"/>
              <a:cs typeface="Arial" pitchFamily="34" charset="0"/>
            </a:endParaRPr>
          </a:p>
        </p:txBody>
      </p:sp>
      <p:sp>
        <p:nvSpPr>
          <p:cNvPr id="8"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29699"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117600"/>
            <a:ext cx="12192000" cy="4893647"/>
          </a:xfrm>
          <a:prstGeom prst="rect">
            <a:avLst/>
          </a:prstGeom>
        </p:spPr>
        <p:txBody>
          <a:bodyPr>
            <a:spAutoFit/>
          </a:bodyPr>
          <a:lstStyle/>
          <a:p>
            <a:pPr algn="just">
              <a:defRPr/>
            </a:pPr>
            <a:r>
              <a:rPr lang="el-GR" altLang="es-ES" sz="2400" b="1" smtClean="0">
                <a:latin typeface="Arial" pitchFamily="34" charset="0"/>
                <a:cs typeface="Arial" pitchFamily="34" charset="0"/>
              </a:rPr>
              <a:t>Εξίσωση αξίας</a:t>
            </a:r>
            <a:endParaRPr lang="en-GB" altLang="es-ES" sz="2400" b="1" dirty="0">
              <a:latin typeface="Arial" pitchFamily="34" charset="0"/>
              <a:cs typeface="Arial" pitchFamily="34" charset="0"/>
            </a:endParaRPr>
          </a:p>
          <a:p>
            <a:pPr algn="just">
              <a:defRPr/>
            </a:pPr>
            <a:endParaRPr lang="en-GB" altLang="es-ES" sz="2400" b="1" dirty="0">
              <a:latin typeface="Arial" pitchFamily="34" charset="0"/>
              <a:cs typeface="Arial" pitchFamily="34" charset="0"/>
            </a:endParaRPr>
          </a:p>
          <a:p>
            <a:pPr algn="just">
              <a:defRPr/>
            </a:pPr>
            <a:r>
              <a:rPr lang="el-GR" altLang="es-ES" sz="2400">
                <a:latin typeface="Arial" pitchFamily="34" charset="0"/>
                <a:cs typeface="Arial" pitchFamily="34" charset="0"/>
              </a:rPr>
              <a:t>Σύμφωνα με τους ειδικούς του μάρκετινγκ, η εξίσωση αξίας, που μια εταιρεία προτείνει στα αποτελέσματα των στόχων της, σχηματίζεται από τέσσερις μεταβλητές, επίσης γνωστές ως «Τα 4 Ps του μάρκετινγκ» (ή Marketing Mix).</a:t>
            </a:r>
          </a:p>
          <a:p>
            <a:pPr algn="just">
              <a:defRPr/>
            </a:pPr>
            <a:endParaRPr lang="el-GR" altLang="es-ES" sz="2400">
              <a:latin typeface="Arial" pitchFamily="34" charset="0"/>
              <a:cs typeface="Arial" pitchFamily="34" charset="0"/>
            </a:endParaRPr>
          </a:p>
          <a:p>
            <a:pPr marL="261938" indent="-261938" algn="just">
              <a:buFont typeface="Arial" pitchFamily="34" charset="0"/>
              <a:buChar char="•"/>
              <a:defRPr/>
            </a:pPr>
            <a:r>
              <a:rPr lang="el-GR" altLang="es-ES" sz="2400">
                <a:latin typeface="Arial" pitchFamily="34" charset="0"/>
                <a:cs typeface="Arial" pitchFamily="34" charset="0"/>
              </a:rPr>
              <a:t>Τιμή (Price)</a:t>
            </a:r>
          </a:p>
          <a:p>
            <a:pPr marL="261938" indent="-261938" algn="just">
              <a:buFont typeface="Arial" pitchFamily="34" charset="0"/>
              <a:buChar char="•"/>
              <a:defRPr/>
            </a:pPr>
            <a:r>
              <a:rPr lang="el-GR" altLang="es-ES" sz="2400">
                <a:latin typeface="Arial" pitchFamily="34" charset="0"/>
                <a:cs typeface="Arial" pitchFamily="34" charset="0"/>
              </a:rPr>
              <a:t>Προϊόν (Product)</a:t>
            </a:r>
          </a:p>
          <a:p>
            <a:pPr marL="261938" indent="-261938" algn="just">
              <a:buFont typeface="Arial" pitchFamily="34" charset="0"/>
              <a:buChar char="•"/>
              <a:defRPr/>
            </a:pPr>
            <a:r>
              <a:rPr lang="el-GR" altLang="es-ES" sz="2400">
                <a:latin typeface="Arial" pitchFamily="34" charset="0"/>
                <a:cs typeface="Arial" pitchFamily="34" charset="0"/>
              </a:rPr>
              <a:t>Τόπος (Place) - δηλαδή καταστήματα</a:t>
            </a:r>
          </a:p>
          <a:p>
            <a:pPr marL="261938" indent="-261938" algn="just">
              <a:buFont typeface="Arial" pitchFamily="34" charset="0"/>
              <a:buChar char="•"/>
              <a:defRPr/>
            </a:pPr>
            <a:r>
              <a:rPr lang="el-GR" altLang="es-ES" sz="2400">
                <a:latin typeface="Arial" pitchFamily="34" charset="0"/>
                <a:cs typeface="Arial" pitchFamily="34" charset="0"/>
              </a:rPr>
              <a:t>Προβολή (Promotion)</a:t>
            </a:r>
          </a:p>
          <a:p>
            <a:pPr algn="just">
              <a:defRPr/>
            </a:pPr>
            <a:endParaRPr lang="el-GR" altLang="es-ES" sz="2400">
              <a:latin typeface="Arial" pitchFamily="34" charset="0"/>
              <a:cs typeface="Arial" pitchFamily="34" charset="0"/>
            </a:endParaRPr>
          </a:p>
          <a:p>
            <a:pPr algn="just">
              <a:defRPr/>
            </a:pPr>
            <a:r>
              <a:rPr lang="el-GR" altLang="es-ES" sz="2400">
                <a:latin typeface="Arial" pitchFamily="34" charset="0"/>
                <a:cs typeface="Arial" pitchFamily="34" charset="0"/>
              </a:rPr>
              <a:t>Οι επίδοξοι επιχειρηματίες πρέπει να μάθουν πώς να ισορροπούν κάθε μεταβλητή με συνέπεια ως προς τις άλλες, ώστε να υπερβαίνουν τις προσδοκίες των πελατών τους.</a:t>
            </a:r>
            <a:endParaRPr lang="en-GB" altLang="es-ES" sz="2400" dirty="0">
              <a:latin typeface="Arial" pitchFamily="34" charset="0"/>
              <a:cs typeface="Arial" pitchFamily="34" charset="0"/>
            </a:endParaRPr>
          </a:p>
        </p:txBody>
      </p:sp>
      <p:sp>
        <p:nvSpPr>
          <p:cNvPr id="8"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30723"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280890"/>
            <a:ext cx="12192000" cy="4524315"/>
          </a:xfrm>
          <a:prstGeom prst="rect">
            <a:avLst/>
          </a:prstGeom>
        </p:spPr>
        <p:txBody>
          <a:bodyPr>
            <a:spAutoFit/>
          </a:bodyPr>
          <a:lstStyle/>
          <a:p>
            <a:pPr algn="just">
              <a:defRPr/>
            </a:pPr>
            <a:r>
              <a:rPr lang="el-GR" altLang="es-ES" sz="2400" b="1">
                <a:latin typeface="Arial" pitchFamily="34" charset="0"/>
                <a:cs typeface="Arial" pitchFamily="34" charset="0"/>
              </a:rPr>
              <a:t>Εξίσωση αξίας</a:t>
            </a:r>
            <a:endParaRPr lang="en-GB" altLang="es-ES" sz="2400" b="1">
              <a:latin typeface="Arial" pitchFamily="34" charset="0"/>
              <a:cs typeface="Arial" pitchFamily="34" charset="0"/>
            </a:endParaRPr>
          </a:p>
          <a:p>
            <a:pPr algn="just">
              <a:defRPr/>
            </a:pPr>
            <a:endParaRPr lang="en-GB" altLang="es-ES" sz="2400" b="1" dirty="0">
              <a:latin typeface="Arial" pitchFamily="34" charset="0"/>
              <a:cs typeface="Arial" pitchFamily="34" charset="0"/>
            </a:endParaRPr>
          </a:p>
          <a:p>
            <a:pPr algn="just">
              <a:defRPr/>
            </a:pPr>
            <a:r>
              <a:rPr lang="el-GR" altLang="es-ES" sz="2400">
                <a:latin typeface="Arial" pitchFamily="34" charset="0"/>
                <a:cs typeface="Arial" pitchFamily="34" charset="0"/>
              </a:rPr>
              <a:t>Πρόσφατα, το μοντέλο επεκτάθηκε με ακόμα τρία "Ps":</a:t>
            </a:r>
          </a:p>
          <a:p>
            <a:pPr algn="just">
              <a:defRPr/>
            </a:pPr>
            <a:endParaRPr lang="el-GR" altLang="es-ES" sz="2400">
              <a:latin typeface="Arial" pitchFamily="34" charset="0"/>
              <a:cs typeface="Arial" pitchFamily="34" charset="0"/>
            </a:endParaRPr>
          </a:p>
          <a:p>
            <a:pPr marL="358775" indent="-358775" algn="just">
              <a:buFont typeface="Arial" pitchFamily="34" charset="0"/>
              <a:buChar char="•"/>
              <a:defRPr/>
            </a:pPr>
            <a:r>
              <a:rPr lang="el-GR" altLang="es-ES" sz="2400">
                <a:latin typeface="Arial" pitchFamily="34" charset="0"/>
                <a:cs typeface="Arial" pitchFamily="34" charset="0"/>
              </a:rPr>
              <a:t>Συσκευασία (Packaging)</a:t>
            </a:r>
          </a:p>
          <a:p>
            <a:pPr marL="358775" indent="-358775" algn="just">
              <a:buFont typeface="Arial" pitchFamily="34" charset="0"/>
              <a:buChar char="•"/>
              <a:defRPr/>
            </a:pPr>
            <a:r>
              <a:rPr lang="el-GR" altLang="es-ES" sz="2400">
                <a:latin typeface="Arial" pitchFamily="34" charset="0"/>
                <a:cs typeface="Arial" pitchFamily="34" charset="0"/>
              </a:rPr>
              <a:t>Τοποθέτηση (Placement)</a:t>
            </a:r>
          </a:p>
          <a:p>
            <a:pPr marL="358775" indent="-358775" algn="just">
              <a:buFont typeface="Arial" pitchFamily="34" charset="0"/>
              <a:buChar char="•"/>
              <a:defRPr/>
            </a:pPr>
            <a:r>
              <a:rPr lang="el-GR" altLang="es-ES" sz="2400">
                <a:latin typeface="Arial" pitchFamily="34" charset="0"/>
                <a:cs typeface="Arial" pitchFamily="34" charset="0"/>
              </a:rPr>
              <a:t>Ανθρωποι (People)</a:t>
            </a:r>
          </a:p>
          <a:p>
            <a:pPr algn="just">
              <a:defRPr/>
            </a:pPr>
            <a:endParaRPr lang="el-GR" altLang="es-ES" sz="2400">
              <a:latin typeface="Arial" pitchFamily="34" charset="0"/>
              <a:cs typeface="Arial" pitchFamily="34" charset="0"/>
            </a:endParaRPr>
          </a:p>
          <a:p>
            <a:pPr algn="just">
              <a:defRPr/>
            </a:pPr>
            <a:r>
              <a:rPr lang="el-GR" altLang="es-ES" sz="2400">
                <a:latin typeface="Arial" pitchFamily="34" charset="0"/>
                <a:cs typeface="Arial" pitchFamily="34" charset="0"/>
              </a:rPr>
              <a:t>Αυτά τα νέα συστατικά συνεπάγονται μεγαλύτερο αντίκτυπο της εξίσωσης αξίας με πολύ πιο έντονη εξάρτηση μεταξύ των μεταβλητών.</a:t>
            </a:r>
          </a:p>
          <a:p>
            <a:pPr algn="just">
              <a:defRPr/>
            </a:pPr>
            <a:r>
              <a:rPr lang="el-GR" altLang="es-ES" sz="2400">
                <a:latin typeface="Arial" pitchFamily="34" charset="0"/>
                <a:cs typeface="Arial" pitchFamily="34" charset="0"/>
              </a:rPr>
              <a:t>Μεταξύ όλων των 7Ps, δεν υπάρχει ιδιαίτερη ιεραρχική σειρά. Καθένα από αυτά αξίζει τον ίδιο συντελεστή προσοχής και σχολαστικότητας σε κάθε κύκλο ζωής του οργανισμού.</a:t>
            </a:r>
            <a:endParaRPr lang="en-GB" altLang="es-ES" sz="2400" dirty="0">
              <a:latin typeface="Arial" pitchFamily="34" charset="0"/>
              <a:cs typeface="Arial" pitchFamily="34" charset="0"/>
            </a:endParaRPr>
          </a:p>
        </p:txBody>
      </p:sp>
      <p:sp>
        <p:nvSpPr>
          <p:cNvPr id="9" name="TextBox 3">
            <a:extLst/>
          </p:cNvPr>
          <p:cNvSpPr txBox="1"/>
          <p:nvPr/>
        </p:nvSpPr>
        <p:spPr>
          <a:xfrm>
            <a:off x="1111018" y="259442"/>
            <a:ext cx="11080982"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l-GR" altLang="it-IT" sz="3600" b="1" smtClean="0">
                <a:latin typeface="Arial" pitchFamily="34" charset="0"/>
                <a:cs typeface="Arial" pitchFamily="34" charset="0"/>
              </a:rPr>
              <a:t>3</a:t>
            </a:r>
            <a:r>
              <a:rPr lang="en-GB" altLang="it-IT" sz="3600" b="1" smtClean="0">
                <a:latin typeface="Arial" pitchFamily="34" charset="0"/>
                <a:cs typeface="Arial" pitchFamily="34" charset="0"/>
              </a:rPr>
              <a:t> </a:t>
            </a:r>
            <a:r>
              <a:rPr lang="en-GB" altLang="it-IT" sz="3600" b="1">
                <a:latin typeface="Arial" pitchFamily="34" charset="0"/>
                <a:cs typeface="Arial" pitchFamily="34" charset="0"/>
              </a:rPr>
              <a:t>– </a:t>
            </a:r>
            <a:r>
              <a:rPr lang="el-GR" altLang="it-IT" sz="3600" b="1">
                <a:latin typeface="Arial" pitchFamily="34" charset="0"/>
                <a:cs typeface="Arial" pitchFamily="34" charset="0"/>
              </a:rPr>
              <a:t>Βασικά στοιχεία </a:t>
            </a:r>
            <a:r>
              <a:rPr lang="el-GR" altLang="it-IT" sz="3600" b="1" smtClean="0">
                <a:latin typeface="Arial" pitchFamily="34" charset="0"/>
                <a:cs typeface="Arial" pitchFamily="34" charset="0"/>
              </a:rPr>
              <a:t>επιχειρηματικής </a:t>
            </a:r>
          </a:p>
          <a:p>
            <a:pPr algn="ctr">
              <a:defRPr/>
            </a:pPr>
            <a:r>
              <a:rPr lang="el-GR" altLang="it-IT" sz="3600" b="1" smtClean="0">
                <a:latin typeface="Arial" pitchFamily="34" charset="0"/>
                <a:cs typeface="Arial" pitchFamily="34" charset="0"/>
              </a:rPr>
              <a:t>ανταγωνιστικότητας</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31747"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31749" name="Rettangolo 1"/>
          <p:cNvSpPr>
            <a:spLocks noChangeArrowheads="1"/>
          </p:cNvSpPr>
          <p:nvPr/>
        </p:nvSpPr>
        <p:spPr bwMode="auto">
          <a:xfrm>
            <a:off x="0" y="1052284"/>
            <a:ext cx="12192000" cy="5262979"/>
          </a:xfrm>
          <a:prstGeom prst="rect">
            <a:avLst/>
          </a:prstGeom>
          <a:noFill/>
          <a:ln w="9525">
            <a:noFill/>
            <a:miter lim="800000"/>
            <a:headEnd/>
            <a:tailEnd/>
          </a:ln>
        </p:spPr>
        <p:txBody>
          <a:bodyPr>
            <a:spAutoFit/>
          </a:bodyPr>
          <a:lstStyle/>
          <a:p>
            <a:pPr algn="just"/>
            <a:r>
              <a:rPr lang="el-GR" altLang="es-ES" sz="2400" b="1" smtClean="0">
                <a:latin typeface="Arial" pitchFamily="34" charset="0"/>
                <a:cs typeface="Arial" pitchFamily="34" charset="0"/>
              </a:rPr>
              <a:t>Γενική εικόνα</a:t>
            </a:r>
          </a:p>
          <a:p>
            <a:pPr algn="just"/>
            <a:endParaRPr lang="en-GB" altLang="es-ES" sz="2400" b="1">
              <a:latin typeface="Arial" pitchFamily="34" charset="0"/>
              <a:cs typeface="Arial" pitchFamily="34" charset="0"/>
            </a:endParaRPr>
          </a:p>
          <a:p>
            <a:pPr algn="just"/>
            <a:r>
              <a:rPr lang="el-GR" altLang="es-ES" sz="2400" smtClean="0">
                <a:latin typeface="Arial" pitchFamily="34" charset="0"/>
                <a:cs typeface="Arial" pitchFamily="34" charset="0"/>
              </a:rPr>
              <a:t>Όταν όλες οι βασικές παραδοχές είναι σαφείς και καλά καθορισμένες, οι επίδοξοι επιχειρηματίες καλούνται να καταρτίσουν το Επιχειρηματικό Σχέδιο - ένα από τα πιο σημαντικά έγγραφα που θα συντάξουν ποτέ στην επιχειρηματική τους καριέρα.</a:t>
            </a:r>
          </a:p>
          <a:p>
            <a:pPr algn="just"/>
            <a:r>
              <a:rPr lang="el-GR" altLang="es-ES" sz="2400" smtClean="0">
                <a:latin typeface="Arial" pitchFamily="34" charset="0"/>
                <a:cs typeface="Arial" pitchFamily="34" charset="0"/>
              </a:rPr>
              <a:t>Όπως υποδηλώνει το όνομα, το Επιχειρηματικό Σχέδιο είναι ένα έγγραφο που προβάλλει και αξιολογεί όλες τις βασικές διαστάσεις της ίδιας της επιχείρησης (ανταγωνιστικότητα, καινοτομία κ.λπ.).</a:t>
            </a:r>
          </a:p>
          <a:p>
            <a:pPr algn="just"/>
            <a:r>
              <a:rPr lang="el-GR" altLang="es-ES" sz="2400" smtClean="0">
                <a:latin typeface="Arial" pitchFamily="34" charset="0"/>
                <a:cs typeface="Arial" pitchFamily="34" charset="0"/>
              </a:rPr>
              <a:t>Ο βασικότερος σκοπός του είναι να πείσει τους εξωτερικούς επενδυτές για την κερδοφορία και τη μεγάλη αξιοπιστία τόσο της επιχειρηματικής ιδέας όσο και του υποκείμενου οργανισμού: ανεξάρτητα από την χρηματοδοτική οντότητα (τράπεζες, super angels και κεφάλαια επιχειρηματικών συμμετοχών), πριν κινητοποιήσουν τους πόρους τους, οι επενδυτές χρειάζονται απτές / πειστικές αποδείξεις ότι το μελλοντικό κέρδος από την επένδυσή τους θα υπερβεί την παρούσα δαπάνη.</a:t>
            </a:r>
            <a:endParaRPr lang="en-GB" altLang="es-ES" sz="2400">
              <a:latin typeface="Arial" pitchFamily="34" charset="0"/>
              <a:cs typeface="Arial" pitchFamily="34" charset="0"/>
            </a:endParaRPr>
          </a:p>
        </p:txBody>
      </p:sp>
      <p:sp>
        <p:nvSpPr>
          <p:cNvPr id="7" name="TextBox 3">
            <a:extLst/>
          </p:cNvPr>
          <p:cNvSpPr txBox="1"/>
          <p:nvPr/>
        </p:nvSpPr>
        <p:spPr>
          <a:xfrm>
            <a:off x="1615518" y="263072"/>
            <a:ext cx="10234597"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n-GB" altLang="it-IT" sz="3600" b="1" dirty="0">
                <a:latin typeface="Arial" pitchFamily="34" charset="0"/>
                <a:cs typeface="Arial" pitchFamily="34" charset="0"/>
              </a:rPr>
              <a:t>4 </a:t>
            </a:r>
            <a:r>
              <a:rPr lang="en-GB" altLang="it-IT" sz="3600" b="1">
                <a:latin typeface="Arial" pitchFamily="34" charset="0"/>
                <a:cs typeface="Arial" pitchFamily="34" charset="0"/>
              </a:rPr>
              <a:t>– </a:t>
            </a:r>
            <a:r>
              <a:rPr lang="el-GR" altLang="it-IT" sz="3600" b="1">
                <a:latin typeface="Arial" pitchFamily="34" charset="0"/>
                <a:cs typeface="Arial" pitchFamily="34" charset="0"/>
              </a:rPr>
              <a:t>Επιχειρηματικός σχεδιασμός </a:t>
            </a:r>
            <a:endParaRPr lang="el-GR" altLang="it-IT" sz="3600" b="1" smtClean="0">
              <a:latin typeface="Arial" pitchFamily="34" charset="0"/>
              <a:cs typeface="Arial" pitchFamily="34" charset="0"/>
            </a:endParaRPr>
          </a:p>
          <a:p>
            <a:pPr algn="ctr">
              <a:defRPr/>
            </a:pPr>
            <a:r>
              <a:rPr lang="el-GR" altLang="it-IT" sz="3600" b="1" smtClean="0">
                <a:latin typeface="Arial" pitchFamily="34" charset="0"/>
                <a:cs typeface="Arial" pitchFamily="34" charset="0"/>
              </a:rPr>
              <a:t>και </a:t>
            </a:r>
            <a:r>
              <a:rPr lang="el-GR" altLang="it-IT" sz="3600" b="1">
                <a:latin typeface="Arial" pitchFamily="34" charset="0"/>
                <a:cs typeface="Arial" pitchFamily="34" charset="0"/>
              </a:rPr>
              <a:t>χρηματοδότηση</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32771"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003297"/>
            <a:ext cx="12192000" cy="5262979"/>
          </a:xfrm>
          <a:prstGeom prst="rect">
            <a:avLst/>
          </a:prstGeom>
        </p:spPr>
        <p:txBody>
          <a:bodyPr>
            <a:spAutoFit/>
          </a:bodyPr>
          <a:lstStyle/>
          <a:p>
            <a:pPr algn="just">
              <a:defRPr/>
            </a:pPr>
            <a:r>
              <a:rPr lang="el-GR" altLang="es-ES" sz="2400" b="1" smtClean="0">
                <a:latin typeface="Arial" pitchFamily="34" charset="0"/>
                <a:cs typeface="Arial" pitchFamily="34" charset="0"/>
              </a:rPr>
              <a:t>Επιχειρηματικό Σχέδιο</a:t>
            </a:r>
            <a:endParaRPr lang="en-GB" altLang="es-ES" sz="2400" b="1" smtClean="0">
              <a:latin typeface="Arial" pitchFamily="34" charset="0"/>
              <a:cs typeface="Arial" pitchFamily="34" charset="0"/>
            </a:endParaRPr>
          </a:p>
          <a:p>
            <a:pPr algn="just">
              <a:defRPr/>
            </a:pPr>
            <a:endParaRPr lang="en-GB" altLang="es-ES" sz="2400" b="1" smtClean="0">
              <a:latin typeface="Arial" pitchFamily="34" charset="0"/>
              <a:cs typeface="Arial" pitchFamily="34" charset="0"/>
            </a:endParaRPr>
          </a:p>
          <a:p>
            <a:pPr algn="just">
              <a:defRPr/>
            </a:pPr>
            <a:r>
              <a:rPr lang="el-GR" altLang="es-ES" sz="2400">
                <a:latin typeface="Arial" pitchFamily="34" charset="0"/>
                <a:cs typeface="Arial" pitchFamily="34" charset="0"/>
              </a:rPr>
              <a:t>Οι βέλτιστες πρακτικές και οι οδηγίες για την κατάρτιση ενός αποτελεσματικού Επιχειρηματικού Σχεδίου προέρχονται από παγιωμένες πρακτικές.</a:t>
            </a:r>
          </a:p>
          <a:p>
            <a:pPr algn="just">
              <a:defRPr/>
            </a:pPr>
            <a:endParaRPr lang="el-GR" altLang="es-ES" sz="2400">
              <a:latin typeface="Arial" pitchFamily="34" charset="0"/>
              <a:cs typeface="Arial" pitchFamily="34" charset="0"/>
            </a:endParaRPr>
          </a:p>
          <a:p>
            <a:pPr algn="just">
              <a:defRPr/>
            </a:pPr>
            <a:r>
              <a:rPr lang="el-GR" altLang="es-ES" sz="2400">
                <a:latin typeface="Arial" pitchFamily="34" charset="0"/>
                <a:cs typeface="Arial" pitchFamily="34" charset="0"/>
              </a:rPr>
              <a:t>Οι πληροφορίες που πρέπει να επισημανθούν είναι:</a:t>
            </a:r>
          </a:p>
          <a:p>
            <a:pPr marL="261938" indent="-261938" algn="just">
              <a:buFont typeface="Arial" pitchFamily="34" charset="0"/>
              <a:buChar char="−"/>
              <a:defRPr/>
            </a:pPr>
            <a:r>
              <a:rPr lang="el-GR" altLang="es-ES" sz="2400">
                <a:latin typeface="Arial" pitchFamily="34" charset="0"/>
                <a:cs typeface="Arial" pitchFamily="34" charset="0"/>
              </a:rPr>
              <a:t>πολύ σύντομη παρουσίαση του οργανισμού, της ομάδας του και της συνολικής επιχειρηματικής ιδέας.</a:t>
            </a:r>
          </a:p>
          <a:p>
            <a:pPr marL="261938" indent="-261938" algn="just">
              <a:buFont typeface="Arial" pitchFamily="34" charset="0"/>
              <a:buChar char="−"/>
              <a:defRPr/>
            </a:pPr>
            <a:r>
              <a:rPr lang="el-GR" altLang="es-ES" sz="2400">
                <a:latin typeface="Arial" pitchFamily="34" charset="0"/>
                <a:cs typeface="Arial" pitchFamily="34" charset="0"/>
              </a:rPr>
              <a:t>σύντομη παρουσίαση του προϊόντος και της στρατηγικής που επιδιώκεται για την διάθεσή του στην αγορά (ανάλυση συγκριτικής αξιολόγησης και ανταγωνιστών).</a:t>
            </a:r>
          </a:p>
          <a:p>
            <a:pPr marL="261938" indent="-261938" algn="just">
              <a:buFont typeface="Arial" pitchFamily="34" charset="0"/>
              <a:buChar char="−"/>
              <a:defRPr/>
            </a:pPr>
            <a:r>
              <a:rPr lang="el-GR" altLang="es-ES" sz="2400">
                <a:latin typeface="Arial" pitchFamily="34" charset="0"/>
                <a:cs typeface="Arial" pitchFamily="34" charset="0"/>
              </a:rPr>
              <a:t>διεξοδική ανάλυση της αγοράς (μια σύνοψη των βασικών σημείων </a:t>
            </a:r>
            <a:r>
              <a:rPr lang="el-GR" altLang="es-ES" sz="2400" smtClean="0">
                <a:latin typeface="Arial" pitchFamily="34" charset="0"/>
                <a:cs typeface="Arial" pitchFamily="34" charset="0"/>
              </a:rPr>
              <a:t>προκύπτει </a:t>
            </a:r>
            <a:r>
              <a:rPr lang="el-GR" altLang="es-ES" sz="2400">
                <a:latin typeface="Arial" pitchFamily="34" charset="0"/>
                <a:cs typeface="Arial" pitchFamily="34" charset="0"/>
              </a:rPr>
              <a:t>από την ανάλυση των 7Ps).</a:t>
            </a:r>
          </a:p>
          <a:p>
            <a:pPr marL="261938" indent="-261938" algn="just">
              <a:buFont typeface="Arial" pitchFamily="34" charset="0"/>
              <a:buChar char="−"/>
              <a:defRPr/>
            </a:pPr>
            <a:r>
              <a:rPr lang="el-GR" altLang="es-ES" sz="2400">
                <a:latin typeface="Arial" pitchFamily="34" charset="0"/>
                <a:cs typeface="Arial" pitchFamily="34" charset="0"/>
              </a:rPr>
              <a:t>περιβαλλοντικές και κοινωνικές επιπτώσεις του επιχειρηματικού εγχειρήματος.</a:t>
            </a:r>
          </a:p>
          <a:p>
            <a:pPr marL="261938" indent="-261938" algn="just">
              <a:buFont typeface="Arial" pitchFamily="34" charset="0"/>
              <a:buChar char="−"/>
              <a:defRPr/>
            </a:pPr>
            <a:r>
              <a:rPr lang="el-GR" altLang="es-ES" sz="2400">
                <a:latin typeface="Arial" pitchFamily="34" charset="0"/>
                <a:cs typeface="Arial" pitchFamily="34" charset="0"/>
              </a:rPr>
              <a:t>οικονομική αξιοπιστία και βραχυπρόθεσμη προοπτική για ροή εσόδων.</a:t>
            </a:r>
            <a:endParaRPr lang="en-GB" altLang="es-ES" sz="2400" dirty="0">
              <a:latin typeface="Arial" pitchFamily="34" charset="0"/>
              <a:cs typeface="Arial" pitchFamily="34" charset="0"/>
            </a:endParaRPr>
          </a:p>
        </p:txBody>
      </p:sp>
      <p:sp>
        <p:nvSpPr>
          <p:cNvPr id="8" name="TextBox 3">
            <a:extLst/>
          </p:cNvPr>
          <p:cNvSpPr txBox="1"/>
          <p:nvPr/>
        </p:nvSpPr>
        <p:spPr>
          <a:xfrm>
            <a:off x="1615518" y="263072"/>
            <a:ext cx="10234597"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n-GB" altLang="it-IT" sz="3600" b="1" dirty="0">
                <a:latin typeface="Arial" pitchFamily="34" charset="0"/>
                <a:cs typeface="Arial" pitchFamily="34" charset="0"/>
              </a:rPr>
              <a:t>4 </a:t>
            </a:r>
            <a:r>
              <a:rPr lang="en-GB" altLang="it-IT" sz="3600" b="1">
                <a:latin typeface="Arial" pitchFamily="34" charset="0"/>
                <a:cs typeface="Arial" pitchFamily="34" charset="0"/>
              </a:rPr>
              <a:t>– </a:t>
            </a:r>
            <a:r>
              <a:rPr lang="el-GR" altLang="it-IT" sz="3600" b="1" smtClean="0">
                <a:latin typeface="Arial" pitchFamily="34" charset="0"/>
                <a:cs typeface="Arial" pitchFamily="34" charset="0"/>
              </a:rPr>
              <a:t>Επιχειρηματικός </a:t>
            </a:r>
            <a:r>
              <a:rPr lang="el-GR" altLang="it-IT" sz="3600" b="1">
                <a:latin typeface="Arial" pitchFamily="34" charset="0"/>
                <a:cs typeface="Arial" pitchFamily="34" charset="0"/>
              </a:rPr>
              <a:t>σχεδιασμός </a:t>
            </a:r>
            <a:endParaRPr lang="el-GR" altLang="it-IT" sz="3600" b="1" smtClean="0">
              <a:latin typeface="Arial" pitchFamily="34" charset="0"/>
              <a:cs typeface="Arial" pitchFamily="34" charset="0"/>
            </a:endParaRPr>
          </a:p>
          <a:p>
            <a:pPr algn="ctr">
              <a:defRPr/>
            </a:pPr>
            <a:r>
              <a:rPr lang="el-GR" altLang="it-IT" sz="3600" b="1" smtClean="0">
                <a:latin typeface="Arial" pitchFamily="34" charset="0"/>
                <a:cs typeface="Arial" pitchFamily="34" charset="0"/>
              </a:rPr>
              <a:t>και χρηματοδότηση</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33795"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2" name="Rettangolo 1">
            <a:extLst/>
          </p:cNvPr>
          <p:cNvSpPr/>
          <p:nvPr/>
        </p:nvSpPr>
        <p:spPr>
          <a:xfrm>
            <a:off x="0" y="1411748"/>
            <a:ext cx="12192000" cy="4524315"/>
          </a:xfrm>
          <a:prstGeom prst="rect">
            <a:avLst/>
          </a:prstGeom>
        </p:spPr>
        <p:txBody>
          <a:bodyPr>
            <a:spAutoFit/>
          </a:bodyPr>
          <a:lstStyle/>
          <a:p>
            <a:pPr algn="just">
              <a:defRPr/>
            </a:pPr>
            <a:r>
              <a:rPr lang="el-GR" altLang="es-ES" sz="2400" b="1" smtClean="0">
                <a:latin typeface="Arial" pitchFamily="34" charset="0"/>
                <a:cs typeface="Arial" pitchFamily="34" charset="0"/>
              </a:rPr>
              <a:t>Οικονομικό Σχέδιο</a:t>
            </a:r>
            <a:endParaRPr lang="en-GB" altLang="es-ES" sz="2400" b="1" dirty="0">
              <a:latin typeface="Arial" pitchFamily="34" charset="0"/>
              <a:cs typeface="Arial" pitchFamily="34" charset="0"/>
            </a:endParaRPr>
          </a:p>
          <a:p>
            <a:pPr algn="just">
              <a:defRPr/>
            </a:pPr>
            <a:endParaRPr lang="en-GB" altLang="es-ES" sz="2400" b="1" dirty="0">
              <a:latin typeface="Arial" pitchFamily="34" charset="0"/>
              <a:cs typeface="Arial" pitchFamily="34" charset="0"/>
            </a:endParaRPr>
          </a:p>
          <a:p>
            <a:pPr algn="just">
              <a:defRPr/>
            </a:pPr>
            <a:r>
              <a:rPr lang="el-GR" altLang="es-ES" sz="2400" smtClean="0">
                <a:latin typeface="Arial" pitchFamily="34" charset="0"/>
                <a:cs typeface="Arial" pitchFamily="34" charset="0"/>
              </a:rPr>
              <a:t>Όλες οι πληροφορίες είναι εξίσου σχετικές, αλλά στα μάτια ενός επενδυτή υπάρχει ένα κομμάτι πληροφορίας που υπερτερεί έναντι των άλλων: η χρηματική και οικονομική ικανότητα του οργανισμού – ειδικά μακροπρόθεσμα.</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algn="just">
              <a:defRPr/>
            </a:pPr>
            <a:r>
              <a:rPr lang="el-GR" altLang="es-ES" sz="2400" smtClean="0">
                <a:latin typeface="Arial" pitchFamily="34" charset="0"/>
                <a:cs typeface="Arial" pitchFamily="34" charset="0"/>
              </a:rPr>
              <a:t>Οι επίδοξοι επιχειρηματίες καλούνται να παρουσιάσουν και τα τρία βασικά έγγραφα που αποκαλύπτουν τη χρηματική και οικονομική σταθερότητα της εταιρείας τους</a:t>
            </a:r>
            <a:r>
              <a:rPr lang="en-GB" altLang="es-ES" sz="2400" smtClean="0">
                <a:latin typeface="Arial" pitchFamily="34" charset="0"/>
                <a:cs typeface="Arial" pitchFamily="34" charset="0"/>
              </a:rPr>
              <a:t>: </a:t>
            </a:r>
            <a:endParaRPr lang="en-GB" altLang="es-ES" sz="2400" dirty="0">
              <a:latin typeface="Arial" pitchFamily="34" charset="0"/>
              <a:cs typeface="Arial" pitchFamily="34" charset="0"/>
            </a:endParaRPr>
          </a:p>
          <a:p>
            <a:pPr algn="just">
              <a:defRPr/>
            </a:pPr>
            <a:endParaRPr lang="en-GB" altLang="es-ES" sz="2400" dirty="0">
              <a:latin typeface="Arial" pitchFamily="34" charset="0"/>
              <a:cs typeface="Arial" pitchFamily="34" charset="0"/>
            </a:endParaRPr>
          </a:p>
          <a:p>
            <a:pPr marL="457200" indent="-457200" algn="just">
              <a:buFont typeface="+mj-lt"/>
              <a:buAutoNum type="arabicPeriod"/>
              <a:defRPr/>
            </a:pPr>
            <a:r>
              <a:rPr lang="el-GR" altLang="es-ES" sz="2400" smtClean="0">
                <a:latin typeface="Arial" pitchFamily="34" charset="0"/>
                <a:cs typeface="Arial" pitchFamily="34" charset="0"/>
              </a:rPr>
              <a:t>Ισολογισμός – Περιουσιακά στοιχεία έναντι υποχρεώσεων</a:t>
            </a:r>
            <a:endParaRPr lang="en-GB" altLang="es-ES" sz="2400" dirty="0">
              <a:latin typeface="Arial" pitchFamily="34" charset="0"/>
              <a:cs typeface="Arial" pitchFamily="34" charset="0"/>
            </a:endParaRPr>
          </a:p>
          <a:p>
            <a:pPr marL="457200" indent="-457200" algn="just">
              <a:buFont typeface="+mj-lt"/>
              <a:buAutoNum type="arabicPeriod"/>
              <a:defRPr/>
            </a:pPr>
            <a:r>
              <a:rPr lang="el-GR" altLang="es-ES" sz="2400" smtClean="0">
                <a:latin typeface="Arial" pitchFamily="34" charset="0"/>
                <a:cs typeface="Arial" pitchFamily="34" charset="0"/>
              </a:rPr>
              <a:t>Κατάσταση εσόδων </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Έσοδα έναντι εξόδων</a:t>
            </a:r>
            <a:endParaRPr lang="en-GB" altLang="es-ES" sz="2400" dirty="0">
              <a:latin typeface="Arial" pitchFamily="34" charset="0"/>
              <a:cs typeface="Arial" pitchFamily="34" charset="0"/>
            </a:endParaRPr>
          </a:p>
          <a:p>
            <a:pPr marL="457200" indent="-457200" algn="just">
              <a:buFont typeface="+mj-lt"/>
              <a:buAutoNum type="arabicPeriod"/>
              <a:defRPr/>
            </a:pPr>
            <a:r>
              <a:rPr lang="el-GR" altLang="es-ES" sz="2400" smtClean="0">
                <a:latin typeface="Arial" pitchFamily="34" charset="0"/>
                <a:cs typeface="Arial" pitchFamily="34" charset="0"/>
              </a:rPr>
              <a:t>Κατάσταση Ταμειακών Ροών </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Εισερχόμενα έναντι εξερχόμενων μετρητών</a:t>
            </a:r>
            <a:endParaRPr lang="en-GB" altLang="es-ES" sz="2400" dirty="0">
              <a:latin typeface="Arial" pitchFamily="34" charset="0"/>
              <a:cs typeface="Arial" pitchFamily="34" charset="0"/>
            </a:endParaRPr>
          </a:p>
        </p:txBody>
      </p:sp>
      <p:sp>
        <p:nvSpPr>
          <p:cNvPr id="8" name="TextBox 3">
            <a:extLst/>
          </p:cNvPr>
          <p:cNvSpPr txBox="1"/>
          <p:nvPr/>
        </p:nvSpPr>
        <p:spPr>
          <a:xfrm>
            <a:off x="1615518" y="263072"/>
            <a:ext cx="10234597"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n-GB" altLang="it-IT" sz="3600" b="1" dirty="0">
                <a:latin typeface="Arial" pitchFamily="34" charset="0"/>
                <a:cs typeface="Arial" pitchFamily="34" charset="0"/>
              </a:rPr>
              <a:t>4 </a:t>
            </a:r>
            <a:r>
              <a:rPr lang="en-GB" altLang="it-IT" sz="3600" b="1">
                <a:latin typeface="Arial" pitchFamily="34" charset="0"/>
                <a:cs typeface="Arial" pitchFamily="34" charset="0"/>
              </a:rPr>
              <a:t>– </a:t>
            </a:r>
            <a:r>
              <a:rPr lang="el-GR" altLang="it-IT" sz="3600" b="1">
                <a:latin typeface="Arial" pitchFamily="34" charset="0"/>
                <a:cs typeface="Arial" pitchFamily="34" charset="0"/>
              </a:rPr>
              <a:t>Επιχειρηματικός σχεδιασμός </a:t>
            </a:r>
            <a:endParaRPr lang="el-GR" altLang="it-IT" sz="3600" b="1" smtClean="0">
              <a:latin typeface="Arial" pitchFamily="34" charset="0"/>
              <a:cs typeface="Arial" pitchFamily="34" charset="0"/>
            </a:endParaRPr>
          </a:p>
          <a:p>
            <a:pPr algn="ctr">
              <a:defRPr/>
            </a:pPr>
            <a:r>
              <a:rPr lang="el-GR" altLang="it-IT" sz="3600" b="1" smtClean="0">
                <a:latin typeface="Arial" pitchFamily="34" charset="0"/>
                <a:cs typeface="Arial" pitchFamily="34" charset="0"/>
              </a:rPr>
              <a:t>και </a:t>
            </a:r>
            <a:r>
              <a:rPr lang="el-GR" altLang="it-IT" sz="3600" b="1">
                <a:latin typeface="Arial" pitchFamily="34" charset="0"/>
                <a:cs typeface="Arial" pitchFamily="34" charset="0"/>
              </a:rPr>
              <a:t>χρηματοδότηση</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34819"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34821" name="Rettangolo 1"/>
          <p:cNvSpPr>
            <a:spLocks noChangeArrowheads="1"/>
          </p:cNvSpPr>
          <p:nvPr/>
        </p:nvSpPr>
        <p:spPr bwMode="auto">
          <a:xfrm>
            <a:off x="0" y="1483948"/>
            <a:ext cx="12192000" cy="4524315"/>
          </a:xfrm>
          <a:prstGeom prst="rect">
            <a:avLst/>
          </a:prstGeom>
          <a:noFill/>
          <a:ln w="9525">
            <a:noFill/>
            <a:miter lim="800000"/>
            <a:headEnd/>
            <a:tailEnd/>
          </a:ln>
        </p:spPr>
        <p:txBody>
          <a:bodyPr>
            <a:spAutoFit/>
          </a:bodyPr>
          <a:lstStyle/>
          <a:p>
            <a:pPr algn="just">
              <a:defRPr/>
            </a:pPr>
            <a:r>
              <a:rPr lang="el-GR" altLang="es-ES" sz="2400" b="1">
                <a:latin typeface="Arial" pitchFamily="34" charset="0"/>
                <a:cs typeface="Arial" pitchFamily="34" charset="0"/>
              </a:rPr>
              <a:t>Οικονομικό Σχέδιο</a:t>
            </a:r>
            <a:endParaRPr lang="en-GB" altLang="es-ES" sz="2400" b="1">
              <a:latin typeface="Arial" pitchFamily="34" charset="0"/>
              <a:cs typeface="Arial" pitchFamily="34" charset="0"/>
            </a:endParaRPr>
          </a:p>
          <a:p>
            <a:pPr algn="just"/>
            <a:endParaRPr lang="en-GB" altLang="es-ES" sz="2400" b="1">
              <a:latin typeface="Arial" pitchFamily="34" charset="0"/>
              <a:cs typeface="Arial" pitchFamily="34" charset="0"/>
            </a:endParaRPr>
          </a:p>
          <a:p>
            <a:pPr algn="just"/>
            <a:r>
              <a:rPr lang="el-GR" altLang="es-ES" sz="2400" smtClean="0">
                <a:latin typeface="Arial" pitchFamily="34" charset="0"/>
                <a:cs typeface="Arial" pitchFamily="34" charset="0"/>
              </a:rPr>
              <a:t>Για τις νεοφυείς επιχειρήσεις, που συνήθως δεν διαθέτουν τεκμηρίωση που να αποδεικνύει την οικονομική και ταμειακή ροή τους, συνιστάται να αποκαλύπτουν αυτές τις πληροφορίες μέσω ορισμένων εκτιμώμενων στοιχείων βάσει των οποίων οι επενδυτές μπορούν να εξάγουν συμπεράσματα - μετά από αξιολόγηση της αξιοπιστίας τους.</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Συνιστάται (αλλά όχι </a:t>
            </a:r>
            <a:r>
              <a:rPr lang="el-GR" altLang="es-ES" sz="2400" smtClean="0">
                <a:latin typeface="Arial" pitchFamily="34" charset="0"/>
                <a:cs typeface="Arial" pitchFamily="34" charset="0"/>
              </a:rPr>
              <a:t>δικαιωματικά</a:t>
            </a:r>
            <a:r>
              <a:rPr lang="el-GR" altLang="es-ES" sz="2400" smtClean="0">
                <a:latin typeface="Arial" pitchFamily="34" charset="0"/>
                <a:cs typeface="Arial" pitchFamily="34" charset="0"/>
              </a:rPr>
              <a:t>) να ανατίθενται τέτοιου είδους εκτιμήσεις σε εξωτερικούς εμπειρογνώμονες με υψηλή κατάρτιση σε θέματα λογιστικής και οικονομικών, λαμβάνοντας υπόψη τον κρίσιμο χαρακτήρα μιας τέτοιας αξιολόγησης - από την οποία εξαρτάται ένα πολύ μεγάλο μέρος της τελικής απόφασης των επενδυτών.</a:t>
            </a:r>
            <a:endParaRPr lang="en-GB" altLang="es-ES" sz="2400">
              <a:latin typeface="Arial" pitchFamily="34" charset="0"/>
              <a:cs typeface="Arial" pitchFamily="34" charset="0"/>
            </a:endParaRPr>
          </a:p>
        </p:txBody>
      </p:sp>
      <p:sp>
        <p:nvSpPr>
          <p:cNvPr id="8" name="TextBox 3">
            <a:extLst/>
          </p:cNvPr>
          <p:cNvSpPr txBox="1"/>
          <p:nvPr/>
        </p:nvSpPr>
        <p:spPr>
          <a:xfrm>
            <a:off x="1615518" y="263072"/>
            <a:ext cx="10234597" cy="1200329"/>
          </a:xfrm>
          <a:prstGeom prst="rect">
            <a:avLst/>
          </a:prstGeom>
          <a:noFill/>
        </p:spPr>
        <p:txBody>
          <a:bodyPr wrap="none">
            <a:spAutoFit/>
          </a:bodyPr>
          <a:lstStyle/>
          <a:p>
            <a:pPr algn="ctr">
              <a:defRPr/>
            </a:pPr>
            <a:r>
              <a:rPr lang="el-GR" altLang="it-IT" sz="3600" b="1" smtClean="0">
                <a:latin typeface="Arial" pitchFamily="34" charset="0"/>
                <a:cs typeface="Arial" pitchFamily="34" charset="0"/>
              </a:rPr>
              <a:t>Υποενότητα</a:t>
            </a:r>
            <a:r>
              <a:rPr lang="en-GB" altLang="it-IT" sz="3600" b="1" smtClean="0">
                <a:latin typeface="Arial" pitchFamily="34" charset="0"/>
                <a:cs typeface="Arial" pitchFamily="34" charset="0"/>
              </a:rPr>
              <a:t> </a:t>
            </a:r>
            <a:r>
              <a:rPr lang="en-GB" altLang="it-IT" sz="3600" b="1" dirty="0">
                <a:latin typeface="Arial" pitchFamily="34" charset="0"/>
                <a:cs typeface="Arial" pitchFamily="34" charset="0"/>
              </a:rPr>
              <a:t>4 </a:t>
            </a:r>
            <a:r>
              <a:rPr lang="en-GB" altLang="it-IT" sz="3600" b="1">
                <a:latin typeface="Arial" pitchFamily="34" charset="0"/>
                <a:cs typeface="Arial" pitchFamily="34" charset="0"/>
              </a:rPr>
              <a:t>– </a:t>
            </a:r>
            <a:r>
              <a:rPr lang="el-GR" altLang="it-IT" sz="3600" b="1">
                <a:latin typeface="Arial" pitchFamily="34" charset="0"/>
                <a:cs typeface="Arial" pitchFamily="34" charset="0"/>
              </a:rPr>
              <a:t>Επιχειρηματικός σχεδιασμός </a:t>
            </a:r>
            <a:endParaRPr lang="el-GR" altLang="it-IT" sz="3600" b="1" smtClean="0">
              <a:latin typeface="Arial" pitchFamily="34" charset="0"/>
              <a:cs typeface="Arial" pitchFamily="34" charset="0"/>
            </a:endParaRPr>
          </a:p>
          <a:p>
            <a:pPr algn="ctr">
              <a:defRPr/>
            </a:pPr>
            <a:r>
              <a:rPr lang="el-GR" altLang="it-IT" sz="3600" b="1" smtClean="0">
                <a:latin typeface="Arial" pitchFamily="34" charset="0"/>
                <a:cs typeface="Arial" pitchFamily="34" charset="0"/>
              </a:rPr>
              <a:t>και </a:t>
            </a:r>
            <a:r>
              <a:rPr lang="el-GR" altLang="it-IT" sz="3600" b="1">
                <a:latin typeface="Arial" pitchFamily="34" charset="0"/>
                <a:cs typeface="Arial" pitchFamily="34" charset="0"/>
              </a:rPr>
              <a:t>χρηματοδότηση</a:t>
            </a:r>
            <a:endParaRPr lang="en-US" sz="4000" b="1" dirty="0">
              <a:solidFill>
                <a:schemeClr val="tx2"/>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032681" y="2014991"/>
            <a:ext cx="8401276" cy="646331"/>
          </a:xfrm>
          <a:prstGeom prst="rect">
            <a:avLst/>
          </a:prstGeom>
          <a:noFill/>
          <a:ln w="9525">
            <a:noFill/>
            <a:miter lim="800000"/>
            <a:headEnd/>
            <a:tailEnd/>
          </a:ln>
        </p:spPr>
        <p:txBody>
          <a:bodyPr wrap="square">
            <a:spAutoFit/>
          </a:bodyPr>
          <a:lstStyle/>
          <a:p>
            <a:pPr algn="ctr" eaLnBrk="1" hangingPunct="1"/>
            <a:r>
              <a:rPr lang="el-GR" altLang="it-IT" sz="3600" b="1" smtClean="0">
                <a:latin typeface="Arial" charset="0"/>
                <a:cs typeface="Arial" charset="0"/>
              </a:rPr>
              <a:t>Ευχαριστούμε για την προσοχή σου</a:t>
            </a:r>
            <a:r>
              <a:rPr lang="en-US" altLang="es-ES" sz="3600" smtClean="0"/>
              <a:t>!</a:t>
            </a:r>
            <a:endParaRPr lang="en-US" altLang="it-IT" sz="3600" b="1">
              <a:latin typeface="Arial" charset="0"/>
              <a:cs typeface="Arial" charset="0"/>
            </a:endParaRPr>
          </a:p>
        </p:txBody>
      </p:sp>
      <p:sp>
        <p:nvSpPr>
          <p:cNvPr id="12" name="Rectangle 11"/>
          <p:cNvSpPr>
            <a:spLocks noChangeArrowheads="1"/>
          </p:cNvSpPr>
          <p:nvPr/>
        </p:nvSpPr>
        <p:spPr bwMode="auto">
          <a:xfrm>
            <a:off x="2771775" y="6170613"/>
            <a:ext cx="8505825" cy="646112"/>
          </a:xfrm>
          <a:prstGeom prst="rect">
            <a:avLst/>
          </a:prstGeom>
          <a:noFill/>
          <a:ln w="9525">
            <a:noFill/>
            <a:miter lim="800000"/>
            <a:headEnd/>
            <a:tailEnd/>
          </a:ln>
        </p:spPr>
        <p:txBody>
          <a:bodyPr>
            <a:spAutoFit/>
          </a:body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35844" name="Picture 15"/>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5" name="Immagine 14"/>
          <p:cNvPicPr>
            <a:picLocks noChangeAspect="1" noChangeArrowheads="1"/>
          </p:cNvPicPr>
          <p:nvPr/>
        </p:nvPicPr>
        <p:blipFill>
          <a:blip r:embed="rId3" cstate="print"/>
          <a:srcRect/>
          <a:stretch>
            <a:fillRect/>
          </a:stretch>
        </p:blipFill>
        <p:spPr bwMode="auto">
          <a:xfrm>
            <a:off x="3836988" y="417513"/>
            <a:ext cx="4518025" cy="1411287"/>
          </a:xfrm>
          <a:prstGeom prst="rect">
            <a:avLst/>
          </a:prstGeom>
          <a:noFill/>
          <a:ln w="9525">
            <a:noFill/>
            <a:miter lim="800000"/>
            <a:headEnd/>
            <a:tailEnd/>
          </a:ln>
        </p:spPr>
      </p:pic>
      <p:pic>
        <p:nvPicPr>
          <p:cNvPr id="35846" name="Immagine 15"/>
          <p:cNvPicPr>
            <a:picLocks noChangeAspect="1" noChangeArrowheads="1"/>
          </p:cNvPicPr>
          <p:nvPr/>
        </p:nvPicPr>
        <p:blipFill>
          <a:blip r:embed="rId4" cstate="print"/>
          <a:srcRect/>
          <a:stretch>
            <a:fillRect/>
          </a:stretch>
        </p:blipFill>
        <p:spPr bwMode="auto">
          <a:xfrm>
            <a:off x="-92075" y="2984500"/>
            <a:ext cx="12192000" cy="2846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552450"/>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pic>
        <p:nvPicPr>
          <p:cNvPr id="9219"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9220"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9222" name="Rettangolo 1">
            <a:extLst/>
          </p:cNvPr>
          <p:cNvSpPr>
            <a:spLocks noChangeArrowheads="1"/>
          </p:cNvSpPr>
          <p:nvPr/>
        </p:nvSpPr>
        <p:spPr bwMode="auto">
          <a:xfrm>
            <a:off x="0" y="1424668"/>
            <a:ext cx="12192000" cy="4647426"/>
          </a:xfrm>
          <a:prstGeom prst="rect">
            <a:avLst/>
          </a:prstGeom>
          <a:noFill/>
          <a:ln>
            <a:noFill/>
          </a:ln>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defRPr/>
            </a:pPr>
            <a:r>
              <a:rPr lang="el-GR" altLang="es-ES" sz="2400" smtClean="0">
                <a:latin typeface="Arial" pitchFamily="34" charset="0"/>
                <a:cs typeface="Arial" pitchFamily="34" charset="0"/>
              </a:rPr>
              <a:t>Όσον αφορά τον ορισμό της Επιχειρηματικότητας, όλες οι πιθανές συνεισφορές εντοπίζονται σε δύο βασικά θεωρητικά σκέλη:</a:t>
            </a:r>
          </a:p>
          <a:p>
            <a:pPr algn="just">
              <a:defRPr/>
            </a:pPr>
            <a:endParaRPr lang="el-GR" altLang="es-ES" sz="2400" smtClean="0">
              <a:latin typeface="Arial" pitchFamily="34" charset="0"/>
              <a:cs typeface="Arial" pitchFamily="34" charset="0"/>
            </a:endParaRPr>
          </a:p>
          <a:p>
            <a:pPr algn="just">
              <a:defRPr/>
            </a:pPr>
            <a:r>
              <a:rPr lang="el-GR" altLang="es-ES" sz="2400" b="1" smtClean="0">
                <a:latin typeface="Arial" pitchFamily="34" charset="0"/>
                <a:cs typeface="Arial" pitchFamily="34" charset="0"/>
              </a:rPr>
              <a:t>Ο οικονομικός ορισμός </a:t>
            </a:r>
            <a:r>
              <a:rPr lang="el-GR" altLang="es-ES" sz="2400" smtClean="0">
                <a:latin typeface="Arial" pitchFamily="34" charset="0"/>
                <a:cs typeface="Arial" pitchFamily="34" charset="0"/>
              </a:rPr>
              <a:t>- ο οποίος συγκεντρώνει νομικές, ανθρωπολογικές και κοινωνιολογικές συνεισφορές</a:t>
            </a:r>
          </a:p>
          <a:p>
            <a:pPr algn="just">
              <a:defRPr/>
            </a:pPr>
            <a:endParaRPr lang="el-GR" altLang="es-ES" sz="2400" smtClean="0">
              <a:latin typeface="Arial" pitchFamily="34" charset="0"/>
              <a:cs typeface="Arial" pitchFamily="34" charset="0"/>
            </a:endParaRPr>
          </a:p>
          <a:p>
            <a:pPr algn="just">
              <a:defRPr/>
            </a:pPr>
            <a:r>
              <a:rPr lang="el-GR" altLang="es-ES" sz="2400" b="1" smtClean="0">
                <a:latin typeface="Arial" pitchFamily="34" charset="0"/>
                <a:cs typeface="Arial" pitchFamily="34" charset="0"/>
              </a:rPr>
              <a:t>Ο διοικητικός ορισμός </a:t>
            </a:r>
            <a:r>
              <a:rPr lang="el-GR" altLang="es-ES" sz="2400" smtClean="0">
                <a:latin typeface="Arial" pitchFamily="34" charset="0"/>
                <a:cs typeface="Arial" pitchFamily="34" charset="0"/>
              </a:rPr>
              <a:t>- πολύ πιο ευθυγραμμισμένος με την επαγγελματική και επιχειρηματική προοπτική</a:t>
            </a:r>
          </a:p>
          <a:p>
            <a:pPr algn="just">
              <a:defRPr/>
            </a:pPr>
            <a:endParaRPr lang="en-GB" altLang="es-ES" sz="2400" dirty="0">
              <a:latin typeface="Arial" pitchFamily="34" charset="0"/>
              <a:cs typeface="Arial" pitchFamily="34" charset="0"/>
            </a:endParaRPr>
          </a:p>
          <a:p>
            <a:pPr algn="just">
              <a:defRPr/>
            </a:pPr>
            <a:r>
              <a:rPr lang="el-GR" altLang="es-ES" sz="1600" smtClean="0">
                <a:latin typeface="Arial" pitchFamily="34" charset="0"/>
                <a:cs typeface="Arial" pitchFamily="34" charset="0"/>
              </a:rPr>
              <a:t>Για επιπλέον ενημέρωση στο θέμα</a:t>
            </a:r>
            <a:r>
              <a:rPr lang="en-GB" altLang="es-ES" sz="1600" smtClean="0">
                <a:latin typeface="Arial" pitchFamily="34" charset="0"/>
                <a:cs typeface="Arial" pitchFamily="34" charset="0"/>
              </a:rPr>
              <a:t>: </a:t>
            </a:r>
            <a:endParaRPr lang="en-GB" altLang="es-ES" sz="1600" dirty="0">
              <a:latin typeface="Arial" pitchFamily="34" charset="0"/>
              <a:cs typeface="Arial" pitchFamily="34" charset="0"/>
            </a:endParaRPr>
          </a:p>
          <a:p>
            <a:pPr marL="285750" indent="-285750" algn="just">
              <a:buFont typeface="Arial" panose="020B0604020202020204" pitchFamily="34" charset="0"/>
              <a:buChar char="•"/>
              <a:defRPr/>
            </a:pPr>
            <a:r>
              <a:rPr lang="en-GB" altLang="es-ES" sz="1600" dirty="0">
                <a:latin typeface="Arial" pitchFamily="34" charset="0"/>
                <a:cs typeface="Arial" pitchFamily="34" charset="0"/>
                <a:hlinkClick r:id="rId5"/>
              </a:rPr>
              <a:t>What is Entrepreneurship? </a:t>
            </a:r>
            <a:endParaRPr lang="en-GB" altLang="es-ES" sz="1600" dirty="0">
              <a:latin typeface="Arial" pitchFamily="34" charset="0"/>
              <a:cs typeface="Arial" pitchFamily="34" charset="0"/>
            </a:endParaRPr>
          </a:p>
          <a:p>
            <a:pPr marL="285750" indent="-285750" algn="just">
              <a:buFont typeface="Arial" panose="020B0604020202020204" pitchFamily="34" charset="0"/>
              <a:buChar char="•"/>
              <a:defRPr/>
            </a:pPr>
            <a:r>
              <a:rPr lang="en-GB" altLang="es-ES" sz="1600" dirty="0">
                <a:latin typeface="Arial" pitchFamily="34" charset="0"/>
                <a:cs typeface="Arial" pitchFamily="34" charset="0"/>
                <a:hlinkClick r:id="rId6"/>
              </a:rPr>
              <a:t>The role of different theories in explaining entrepreneurship</a:t>
            </a:r>
            <a:endParaRPr lang="en-GB" altLang="es-ES" sz="1600" dirty="0">
              <a:latin typeface="Arial" pitchFamily="34" charset="0"/>
              <a:cs typeface="Arial" pitchFamily="34" charset="0"/>
            </a:endParaRPr>
          </a:p>
          <a:p>
            <a:pPr marL="285750" indent="-285750" algn="just">
              <a:buFont typeface="Arial" panose="020B0604020202020204" pitchFamily="34" charset="0"/>
              <a:buChar char="•"/>
              <a:defRPr/>
            </a:pPr>
            <a:r>
              <a:rPr lang="en-GB" altLang="es-ES" sz="1600" dirty="0">
                <a:latin typeface="Arial" pitchFamily="34" charset="0"/>
                <a:cs typeface="Arial" pitchFamily="34" charset="0"/>
                <a:hlinkClick r:id="rId7"/>
              </a:rPr>
              <a:t>Defining Entrepreneurial Activity</a:t>
            </a:r>
            <a:endParaRPr lang="en-GB" altLang="es-ES" sz="1600" dirty="0">
              <a:latin typeface="Arial" pitchFamily="34" charset="0"/>
              <a:cs typeface="Arial" pitchFamily="34" charset="0"/>
            </a:endParaRPr>
          </a:p>
          <a:p>
            <a:pPr marL="285750" indent="-285750" algn="just">
              <a:buFont typeface="Arial" panose="020B0604020202020204" pitchFamily="34" charset="0"/>
              <a:buChar char="•"/>
              <a:defRPr/>
            </a:pPr>
            <a:r>
              <a:rPr lang="en-GB" altLang="es-ES" sz="1600" dirty="0">
                <a:latin typeface="Arial" pitchFamily="34" charset="0"/>
                <a:cs typeface="Arial" pitchFamily="34" charset="0"/>
                <a:hlinkClick r:id="rId8"/>
              </a:rPr>
              <a:t>The Concept of Entrepreneurship; in pursuit of a Universally Acceptable Definition</a:t>
            </a:r>
            <a:endParaRPr lang="en-GB" altLang="es-ES" sz="1600" dirty="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0244"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0246" name="Rettangolo 1"/>
          <p:cNvSpPr>
            <a:spLocks noChangeArrowheads="1"/>
          </p:cNvSpPr>
          <p:nvPr/>
        </p:nvSpPr>
        <p:spPr bwMode="auto">
          <a:xfrm>
            <a:off x="0" y="1720850"/>
            <a:ext cx="12192000" cy="3416320"/>
          </a:xfrm>
          <a:prstGeom prst="rect">
            <a:avLst/>
          </a:prstGeom>
          <a:noFill/>
          <a:ln w="9525">
            <a:noFill/>
            <a:miter lim="800000"/>
            <a:headEnd/>
            <a:tailEnd/>
          </a:ln>
        </p:spPr>
        <p:txBody>
          <a:bodyPr>
            <a:spAutoFit/>
          </a:bodyPr>
          <a:lstStyle/>
          <a:p>
            <a:pPr algn="just"/>
            <a:r>
              <a:rPr lang="el-GR" altLang="es-ES" sz="2400" b="1" smtClean="0">
                <a:latin typeface="Arial" pitchFamily="34" charset="0"/>
                <a:cs typeface="Arial" pitchFamily="34" charset="0"/>
              </a:rPr>
              <a:t>Η Οικονομική προοπτική</a:t>
            </a:r>
            <a:r>
              <a:rPr lang="en-GB" altLang="es-ES" sz="2400" b="1" smtClean="0">
                <a:latin typeface="Arial" pitchFamily="34" charset="0"/>
                <a:cs typeface="Arial" pitchFamily="34" charset="0"/>
              </a:rPr>
              <a:t>:</a:t>
            </a:r>
            <a:endParaRPr lang="en-GB" altLang="es-ES" sz="2400" b="1">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Σύμφωνα με τη βιβλιογραφία των Οικονομικών και Κοινωνικών Επιστημών</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η επιχειρηματικότητα συνίσταται στη δημιουργία και τη λειτουργία μιας νέας επιχείρησης με στόχο τη δημιουργία οικονομικής απόδοσης (κέρδος)</a:t>
            </a:r>
            <a:r>
              <a:rPr lang="en-GB" altLang="es-ES" sz="2400" smtClean="0">
                <a:latin typeface="Arial" pitchFamily="34" charset="0"/>
                <a:cs typeface="Arial" pitchFamily="34" charset="0"/>
              </a:rPr>
              <a:t>. </a:t>
            </a:r>
            <a:endParaRPr lang="en-GB" altLang="es-ES" sz="2400">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Οι επιχειρηματίες εκμεταλλεύονται απτούς και άυλους πόρους για να μετατρέψουν τις εισροές παραγωγής σε πολύτιμα προϊόντα και υπηρεσίες που προορίζονται για κατανάλωση στην αγορά.</a:t>
            </a:r>
            <a:r>
              <a:rPr lang="en-GB" altLang="es-ES" sz="2400" smtClean="0">
                <a:latin typeface="Arial" pitchFamily="34" charset="0"/>
                <a:cs typeface="Arial" pitchFamily="34" charset="0"/>
              </a:rPr>
              <a:t> </a:t>
            </a:r>
            <a:endParaRPr lang="en-GB" altLang="es-ES" sz="2400">
              <a:latin typeface="Arial" pitchFamily="34" charset="0"/>
              <a:cs typeface="Arial" pitchFamily="34" charset="0"/>
            </a:endParaRPr>
          </a:p>
        </p:txBody>
      </p:sp>
      <p:sp>
        <p:nvSpPr>
          <p:cNvPr id="7" name="TextBox 3"/>
          <p:cNvSpPr txBox="1">
            <a:spLocks noChangeArrowheads="1"/>
          </p:cNvSpPr>
          <p:nvPr/>
        </p:nvSpPr>
        <p:spPr bwMode="auto">
          <a:xfrm>
            <a:off x="0" y="552450"/>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1268"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1270" name="Rettangolo 1"/>
          <p:cNvSpPr>
            <a:spLocks noChangeArrowheads="1"/>
          </p:cNvSpPr>
          <p:nvPr/>
        </p:nvSpPr>
        <p:spPr bwMode="auto">
          <a:xfrm>
            <a:off x="0" y="1720850"/>
            <a:ext cx="12192000" cy="4154984"/>
          </a:xfrm>
          <a:prstGeom prst="rect">
            <a:avLst/>
          </a:prstGeom>
          <a:noFill/>
          <a:ln w="9525">
            <a:noFill/>
            <a:miter lim="800000"/>
            <a:headEnd/>
            <a:tailEnd/>
          </a:ln>
        </p:spPr>
        <p:txBody>
          <a:bodyPr>
            <a:spAutoFit/>
          </a:bodyPr>
          <a:lstStyle/>
          <a:p>
            <a:pPr algn="just"/>
            <a:r>
              <a:rPr lang="el-GR" altLang="es-ES" sz="2400" b="1" smtClean="0">
                <a:latin typeface="Arial" pitchFamily="34" charset="0"/>
                <a:cs typeface="Arial" pitchFamily="34" charset="0"/>
              </a:rPr>
              <a:t>Η Οικονομική προοπτική:</a:t>
            </a:r>
          </a:p>
          <a:p>
            <a:pPr algn="just"/>
            <a:endParaRPr lang="el-GR" altLang="es-ES" sz="2400" b="1" smtClean="0">
              <a:latin typeface="Arial Rounded MT Bold" pitchFamily="34" charset="0"/>
            </a:endParaRPr>
          </a:p>
          <a:p>
            <a:pPr algn="just"/>
            <a:r>
              <a:rPr lang="el-GR" altLang="es-ES" sz="2400" smtClean="0">
                <a:latin typeface="Arial" pitchFamily="34" charset="0"/>
                <a:cs typeface="Arial" pitchFamily="34" charset="0"/>
              </a:rPr>
              <a:t>Σύμφωνα με την ερμηνεία αυτών των θεωριών, η Επιχειρηματικότητα είναι μια τυπική δραστηριότητα χαμηλού ρίσκου που προωθείται από άτομα (επιχειρηματίες) στα οποία επικρατούν τα λεγόμενα </a:t>
            </a:r>
            <a:r>
              <a:rPr lang="el-GR" altLang="es-ES" sz="2400" i="1" smtClean="0">
                <a:latin typeface="Arial" pitchFamily="34" charset="0"/>
                <a:cs typeface="Arial" pitchFamily="34" charset="0"/>
              </a:rPr>
              <a:t>«Animal Spirits» </a:t>
            </a:r>
            <a:r>
              <a:rPr lang="el-GR" altLang="es-ES" sz="2400" smtClean="0">
                <a:latin typeface="Arial" pitchFamily="34" charset="0"/>
                <a:cs typeface="Arial" pitchFamily="34" charset="0"/>
              </a:rPr>
              <a:t>- όπως δήλωσε ο μεγάλος Άγγλος οικονομολόγος J.M. Keynes, επίσημα αναγνωρισμένος ως ο πατέρας της σύγχρονης μακροοικονομικής .</a:t>
            </a:r>
          </a:p>
          <a:p>
            <a:pPr algn="just"/>
            <a:endParaRPr lang="el-GR" altLang="es-ES" sz="2400" b="1" smtClean="0">
              <a:latin typeface="Arial" pitchFamily="34" charset="0"/>
              <a:cs typeface="Arial" pitchFamily="34" charset="0"/>
            </a:endParaRPr>
          </a:p>
          <a:p>
            <a:pPr algn="just"/>
            <a:r>
              <a:rPr lang="el-GR" altLang="es-ES" sz="2400" smtClean="0">
                <a:latin typeface="Arial" pitchFamily="34" charset="0"/>
                <a:cs typeface="Arial" pitchFamily="34" charset="0"/>
              </a:rPr>
              <a:t>Τα </a:t>
            </a:r>
            <a:r>
              <a:rPr lang="el-GR" altLang="es-ES" sz="2400" i="1" smtClean="0">
                <a:latin typeface="Arial" pitchFamily="34" charset="0"/>
                <a:cs typeface="Arial" pitchFamily="34" charset="0"/>
              </a:rPr>
              <a:t>«Animal Spirits» </a:t>
            </a:r>
            <a:r>
              <a:rPr lang="el-GR" altLang="es-ES" sz="2400" smtClean="0">
                <a:latin typeface="Arial" pitchFamily="34" charset="0"/>
                <a:cs typeface="Arial" pitchFamily="34" charset="0"/>
              </a:rPr>
              <a:t>είναι θετικά συναισθήματα που παρακινούν επιχειρηματικές πρωτοβουλίες και καλλιεργούν ένα υπερβολικά αισιόδοξο πνεύμα στο όραμα των ανερχόμενων επιχειρηματιών.</a:t>
            </a:r>
            <a:endParaRPr lang="en-GB" altLang="es-ES" sz="2400">
              <a:latin typeface="Arial" pitchFamily="34" charset="0"/>
              <a:cs typeface="Arial" pitchFamily="34" charset="0"/>
            </a:endParaRPr>
          </a:p>
        </p:txBody>
      </p:sp>
      <p:sp>
        <p:nvSpPr>
          <p:cNvPr id="8" name="TextBox 3"/>
          <p:cNvSpPr txBox="1">
            <a:spLocks noChangeArrowheads="1"/>
          </p:cNvSpPr>
          <p:nvPr/>
        </p:nvSpPr>
        <p:spPr bwMode="auto">
          <a:xfrm>
            <a:off x="0" y="552450"/>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2292"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2294" name="Rettangolo 1"/>
          <p:cNvSpPr>
            <a:spLocks noChangeArrowheads="1"/>
          </p:cNvSpPr>
          <p:nvPr/>
        </p:nvSpPr>
        <p:spPr bwMode="auto">
          <a:xfrm>
            <a:off x="0" y="1720850"/>
            <a:ext cx="12192000" cy="3416320"/>
          </a:xfrm>
          <a:prstGeom prst="rect">
            <a:avLst/>
          </a:prstGeom>
          <a:noFill/>
          <a:ln w="9525">
            <a:noFill/>
            <a:miter lim="800000"/>
            <a:headEnd/>
            <a:tailEnd/>
          </a:ln>
        </p:spPr>
        <p:txBody>
          <a:bodyPr>
            <a:spAutoFit/>
          </a:bodyPr>
          <a:lstStyle/>
          <a:p>
            <a:pPr algn="just"/>
            <a:r>
              <a:rPr lang="en-US" altLang="es-ES" sz="2400" b="1" smtClean="0">
                <a:latin typeface="Arial" pitchFamily="34" charset="0"/>
                <a:cs typeface="Arial" pitchFamily="34" charset="0"/>
              </a:rPr>
              <a:t>H </a:t>
            </a:r>
            <a:r>
              <a:rPr lang="el-GR" altLang="es-ES" sz="2400" b="1" smtClean="0">
                <a:latin typeface="Arial" pitchFamily="34" charset="0"/>
                <a:cs typeface="Arial" pitchFamily="34" charset="0"/>
              </a:rPr>
              <a:t>Διοικητική προοπτική</a:t>
            </a:r>
            <a:r>
              <a:rPr lang="en-GB" altLang="es-ES" sz="2400" b="1" smtClean="0">
                <a:latin typeface="Arial" pitchFamily="34" charset="0"/>
                <a:cs typeface="Arial" pitchFamily="34" charset="0"/>
              </a:rPr>
              <a:t>:</a:t>
            </a:r>
            <a:endParaRPr lang="en-GB" altLang="es-ES" sz="2400" b="1">
              <a:latin typeface="Arial" pitchFamily="34" charset="0"/>
              <a:cs typeface="Arial" pitchFamily="34" charset="0"/>
            </a:endParaRPr>
          </a:p>
          <a:p>
            <a:pPr algn="just"/>
            <a:endParaRPr lang="en-GB" altLang="es-ES" sz="2400" b="1">
              <a:latin typeface="Arial Rounded MT Bold" pitchFamily="34" charset="0"/>
            </a:endParaRPr>
          </a:p>
          <a:p>
            <a:pPr algn="just"/>
            <a:r>
              <a:rPr lang="el-GR" altLang="es-ES" sz="2400" smtClean="0">
                <a:latin typeface="Arial" pitchFamily="34" charset="0"/>
                <a:cs typeface="Arial" pitchFamily="34" charset="0"/>
              </a:rPr>
              <a:t>Οι επιχειρηματίες είναι άτομα με νοοτροπία αναζήτησης ευκαιριών που αξιοποιούν, αναπτύσσουν, δοκιμάζουν και εμπορεύονται τις λύσεις που είναι απαραίτητες για την εκμετάλλευση μιας μη ικανοποιημένης ανάγκης.</a:t>
            </a:r>
          </a:p>
          <a:p>
            <a:pPr algn="just"/>
            <a:endParaRPr lang="el-GR" altLang="es-ES" sz="2400">
              <a:latin typeface="Arial" pitchFamily="34" charset="0"/>
              <a:cs typeface="Arial" pitchFamily="34" charset="0"/>
            </a:endParaRPr>
          </a:p>
          <a:p>
            <a:pPr algn="just"/>
            <a:r>
              <a:rPr lang="el-GR" altLang="es-ES" sz="2400" smtClean="0">
                <a:latin typeface="Arial" pitchFamily="34" charset="0"/>
                <a:cs typeface="Arial" pitchFamily="34" charset="0"/>
              </a:rPr>
              <a:t>Αναφέροντας τον μεγάλο θεωρητικό του </a:t>
            </a:r>
            <a:r>
              <a:rPr lang="en-US" altLang="es-ES" sz="2400" smtClean="0">
                <a:latin typeface="Arial" pitchFamily="34" charset="0"/>
                <a:cs typeface="Arial" pitchFamily="34" charset="0"/>
              </a:rPr>
              <a:t>Management,</a:t>
            </a:r>
            <a:r>
              <a:rPr lang="el-GR" altLang="es-ES" sz="2400" smtClean="0">
                <a:latin typeface="Arial" pitchFamily="34" charset="0"/>
                <a:cs typeface="Arial" pitchFamily="34" charset="0"/>
              </a:rPr>
              <a:t> J. A. Schumpeter, οι επιχειρηματίες είναι «δημιουργικοί εξολοθρευτές» που ενισχύουν την καινοτομία και την κοινωνική ευημερία προς όφελος του συνόλου της κοινωνίας και των πολιτών της.</a:t>
            </a:r>
            <a:endParaRPr lang="en-GB" altLang="es-ES" sz="2400">
              <a:latin typeface="Arial" pitchFamily="34" charset="0"/>
              <a:cs typeface="Arial" pitchFamily="34" charset="0"/>
            </a:endParaRPr>
          </a:p>
        </p:txBody>
      </p:sp>
      <p:sp>
        <p:nvSpPr>
          <p:cNvPr id="7" name="TextBox 3"/>
          <p:cNvSpPr txBox="1">
            <a:spLocks noChangeArrowheads="1"/>
          </p:cNvSpPr>
          <p:nvPr/>
        </p:nvSpPr>
        <p:spPr bwMode="auto">
          <a:xfrm>
            <a:off x="0" y="650421"/>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3316"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9222" name="Rettangolo 1">
            <a:extLst/>
          </p:cNvPr>
          <p:cNvSpPr>
            <a:spLocks noChangeArrowheads="1"/>
          </p:cNvSpPr>
          <p:nvPr/>
        </p:nvSpPr>
        <p:spPr bwMode="auto">
          <a:xfrm>
            <a:off x="0" y="1667329"/>
            <a:ext cx="12192000" cy="4154984"/>
          </a:xfrm>
          <a:prstGeom prst="rect">
            <a:avLst/>
          </a:prstGeom>
          <a:noFill/>
          <a:ln>
            <a:noFill/>
          </a:ln>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defRPr/>
            </a:pPr>
            <a:r>
              <a:rPr lang="el-GR" altLang="es-ES" sz="2400" b="1" smtClean="0">
                <a:latin typeface="Arial" pitchFamily="34" charset="0"/>
                <a:cs typeface="Arial" pitchFamily="34" charset="0"/>
              </a:rPr>
              <a:t>Διοίκηση Επιχειρήσεων</a:t>
            </a:r>
            <a:r>
              <a:rPr lang="en-GB" altLang="es-ES" sz="2400" b="1" smtClean="0">
                <a:latin typeface="Arial" pitchFamily="34" charset="0"/>
                <a:cs typeface="Arial" pitchFamily="34" charset="0"/>
              </a:rPr>
              <a:t> </a:t>
            </a:r>
            <a:r>
              <a:rPr lang="en-GB" altLang="es-ES" sz="2400" b="1">
                <a:latin typeface="Arial" pitchFamily="34" charset="0"/>
                <a:cs typeface="Arial" pitchFamily="34" charset="0"/>
              </a:rPr>
              <a:t>vs </a:t>
            </a:r>
            <a:r>
              <a:rPr lang="el-GR" altLang="es-ES" sz="2400" b="1" smtClean="0">
                <a:latin typeface="Arial" pitchFamily="34" charset="0"/>
                <a:cs typeface="Arial" pitchFamily="34" charset="0"/>
              </a:rPr>
              <a:t>Επιχειρηματικότητα</a:t>
            </a:r>
            <a:endParaRPr lang="en-GB" altLang="es-ES" sz="2400" b="1" dirty="0">
              <a:latin typeface="Arial" pitchFamily="34" charset="0"/>
              <a:cs typeface="Arial" pitchFamily="34" charset="0"/>
            </a:endParaRPr>
          </a:p>
          <a:p>
            <a:pPr algn="just">
              <a:defRPr/>
            </a:pPr>
            <a:endParaRPr lang="en-GB" altLang="es-ES" sz="2400" b="1" dirty="0">
              <a:latin typeface="Arial" pitchFamily="34" charset="0"/>
              <a:cs typeface="Arial" pitchFamily="34" charset="0"/>
            </a:endParaRPr>
          </a:p>
          <a:p>
            <a:pPr algn="just">
              <a:defRPr/>
            </a:pPr>
            <a:r>
              <a:rPr lang="el-GR" altLang="es-ES" sz="2400" smtClean="0">
                <a:latin typeface="Arial" pitchFamily="34" charset="0"/>
                <a:cs typeface="Arial" pitchFamily="34" charset="0"/>
              </a:rPr>
              <a:t>Σήμερα, οι θεωρητικοί κατέληξαν στο συμπέρασμα ότι οι διαφορές μεταξύ Επιχειρηματικότητας και Διοίκησης Επιχειρήσεων βασίζονται σε απλούς αλλά πολύ σημαντικούς τυπικούς παράγοντες:</a:t>
            </a:r>
          </a:p>
          <a:p>
            <a:pPr marL="261938" algn="just">
              <a:buFont typeface="Arial" pitchFamily="34" charset="0"/>
              <a:buChar char="•"/>
              <a:defRPr/>
            </a:pPr>
            <a:r>
              <a:rPr lang="el-GR" altLang="es-ES" sz="2400" smtClean="0">
                <a:latin typeface="Arial" pitchFamily="34" charset="0"/>
                <a:cs typeface="Arial" pitchFamily="34" charset="0"/>
              </a:rPr>
              <a:t>  Ιδιοκτησία της εταιρείας (κατοχή του κεφαλαίου)</a:t>
            </a:r>
          </a:p>
          <a:p>
            <a:pPr marL="261938" algn="just">
              <a:buFont typeface="Arial" pitchFamily="34" charset="0"/>
              <a:buChar char="•"/>
              <a:defRPr/>
            </a:pPr>
            <a:r>
              <a:rPr lang="el-GR" altLang="es-ES" sz="2400" smtClean="0">
                <a:latin typeface="Arial" pitchFamily="34" charset="0"/>
                <a:cs typeface="Arial" pitchFamily="34" charset="0"/>
              </a:rPr>
              <a:t>  Ανάληψη κινδύνου</a:t>
            </a:r>
          </a:p>
          <a:p>
            <a:pPr marL="261938" algn="just">
              <a:buFont typeface="Arial" pitchFamily="34" charset="0"/>
              <a:buChar char="•"/>
              <a:defRPr/>
            </a:pPr>
            <a:r>
              <a:rPr lang="el-GR" altLang="es-ES" sz="2400" smtClean="0">
                <a:latin typeface="Arial" pitchFamily="34" charset="0"/>
                <a:cs typeface="Arial" pitchFamily="34" charset="0"/>
              </a:rPr>
              <a:t>  Ευθύνη για τη χρηματική και οικονομική βιωσιμότητα της επιχείρησης</a:t>
            </a:r>
          </a:p>
          <a:p>
            <a:pPr algn="just">
              <a:defRPr/>
            </a:pPr>
            <a:endParaRPr lang="el-GR" altLang="es-ES" sz="2400" smtClean="0">
              <a:latin typeface="Arial" pitchFamily="34" charset="0"/>
              <a:cs typeface="Arial" pitchFamily="34" charset="0"/>
            </a:endParaRPr>
          </a:p>
          <a:p>
            <a:pPr algn="just">
              <a:defRPr/>
            </a:pPr>
            <a:r>
              <a:rPr lang="el-GR" altLang="es-ES" sz="2400" smtClean="0">
                <a:latin typeface="Arial" pitchFamily="34" charset="0"/>
                <a:cs typeface="Arial" pitchFamily="34" charset="0"/>
              </a:rPr>
              <a:t>Αυτά τα τρία σημεία είναι οι εννοιολογικοί πυλώνες που διακρίνουν επίσημα τον επιχειρηματία από τη διαχειριστική του ομάδα.</a:t>
            </a:r>
            <a:endParaRPr lang="en-GB" altLang="es-ES" sz="2400" dirty="0">
              <a:latin typeface="Arial" pitchFamily="34" charset="0"/>
              <a:cs typeface="Arial" pitchFamily="34" charset="0"/>
            </a:endParaRPr>
          </a:p>
        </p:txBody>
      </p:sp>
      <p:sp>
        <p:nvSpPr>
          <p:cNvPr id="7" name="TextBox 3"/>
          <p:cNvSpPr txBox="1">
            <a:spLocks noChangeArrowheads="1"/>
          </p:cNvSpPr>
          <p:nvPr/>
        </p:nvSpPr>
        <p:spPr bwMode="auto">
          <a:xfrm>
            <a:off x="0" y="732064"/>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4340"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4342" name="Rettangolo 1"/>
          <p:cNvSpPr>
            <a:spLocks noChangeArrowheads="1"/>
          </p:cNvSpPr>
          <p:nvPr/>
        </p:nvSpPr>
        <p:spPr bwMode="auto">
          <a:xfrm>
            <a:off x="0" y="1720850"/>
            <a:ext cx="12192000" cy="3416300"/>
          </a:xfrm>
          <a:prstGeom prst="rect">
            <a:avLst/>
          </a:prstGeom>
          <a:noFill/>
          <a:ln w="9525">
            <a:noFill/>
            <a:miter lim="800000"/>
            <a:headEnd/>
            <a:tailEnd/>
          </a:ln>
        </p:spPr>
        <p:txBody>
          <a:bodyPr>
            <a:spAutoFit/>
          </a:bodyPr>
          <a:lstStyle/>
          <a:p>
            <a:pPr algn="just">
              <a:defRPr/>
            </a:pPr>
            <a:r>
              <a:rPr lang="el-GR" altLang="es-ES" sz="2400" b="1">
                <a:latin typeface="Arial" pitchFamily="34" charset="0"/>
                <a:cs typeface="Arial" pitchFamily="34" charset="0"/>
              </a:rPr>
              <a:t>Διοίκηση Επιχειρήσεων</a:t>
            </a:r>
            <a:r>
              <a:rPr lang="en-GB" altLang="es-ES" sz="2400" b="1">
                <a:latin typeface="Arial" pitchFamily="34" charset="0"/>
                <a:cs typeface="Arial" pitchFamily="34" charset="0"/>
              </a:rPr>
              <a:t> vs </a:t>
            </a:r>
            <a:r>
              <a:rPr lang="el-GR" altLang="es-ES" sz="2400" b="1">
                <a:latin typeface="Arial" pitchFamily="34" charset="0"/>
                <a:cs typeface="Arial" pitchFamily="34" charset="0"/>
              </a:rPr>
              <a:t>Επιχειρηματικότητα</a:t>
            </a:r>
            <a:endParaRPr lang="en-GB" altLang="es-ES" sz="2400" b="1">
              <a:latin typeface="Arial" pitchFamily="34" charset="0"/>
              <a:cs typeface="Arial" pitchFamily="34" charset="0"/>
            </a:endParaRPr>
          </a:p>
          <a:p>
            <a:pPr algn="just"/>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Από μια ευρύτερη και πιο ουσιαστική / πρακτική προοπτική, οι διευθυντές και οι επιχειρηματίες μοιράζονται πολλά κοινά, ειδικά όταν πρόκειται για τον ορισμό ενός μακροπρόθεσμου στρατηγικού οράματος και ενός ανταγωνιστικού σχεδίου.</a:t>
            </a:r>
          </a:p>
          <a:p>
            <a:pPr algn="just"/>
            <a:endParaRPr lang="el-GR" altLang="es-ES" sz="2400" smtClean="0">
              <a:latin typeface="Arial" pitchFamily="34" charset="0"/>
              <a:cs typeface="Arial" pitchFamily="34" charset="0"/>
            </a:endParaRPr>
          </a:p>
          <a:p>
            <a:pPr algn="just"/>
            <a:r>
              <a:rPr lang="el-GR" altLang="es-ES" sz="2400" smtClean="0">
                <a:latin typeface="Arial" pitchFamily="34" charset="0"/>
                <a:cs typeface="Arial" pitchFamily="34" charset="0"/>
              </a:rPr>
              <a:t>Ωστόσο, δεν είναι λάθος να πούμε ότι οι διευθυντές - ανεξάρτητα από την αυτονομία τους - είναι πάντα υποχρεωμένοι να εκτελούν και να εκπληρώνουν τη βούληση της εταιρικής ιδιοκτησίας και να διευκολύνουν τις μακροπρόθεσμες προτεραιότητές της.</a:t>
            </a:r>
            <a:r>
              <a:rPr lang="en-GB" altLang="es-ES" sz="2400" smtClean="0">
                <a:latin typeface="Arial" pitchFamily="34" charset="0"/>
                <a:cs typeface="Arial" pitchFamily="34" charset="0"/>
              </a:rPr>
              <a:t> </a:t>
            </a:r>
            <a:endParaRPr lang="en-GB" altLang="es-ES" sz="2400">
              <a:latin typeface="Arial" pitchFamily="34" charset="0"/>
              <a:cs typeface="Arial" pitchFamily="34" charset="0"/>
            </a:endParaRPr>
          </a:p>
        </p:txBody>
      </p:sp>
      <p:sp>
        <p:nvSpPr>
          <p:cNvPr id="7" name="TextBox 3"/>
          <p:cNvSpPr txBox="1">
            <a:spLocks noChangeArrowheads="1"/>
          </p:cNvSpPr>
          <p:nvPr/>
        </p:nvSpPr>
        <p:spPr bwMode="auto">
          <a:xfrm>
            <a:off x="0" y="732064"/>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3"/>
          <p:cNvPicPr>
            <a:picLocks noChangeAspect="1" noChangeArrowheads="1"/>
          </p:cNvPicPr>
          <p:nvPr/>
        </p:nvPicPr>
        <p:blipFill>
          <a:blip r:embed="rId2" cstate="print"/>
          <a:srcRect/>
          <a:stretch>
            <a:fillRect/>
          </a:stretch>
        </p:blipFill>
        <p:spPr bwMode="auto">
          <a:xfrm>
            <a:off x="293688" y="6243638"/>
            <a:ext cx="2303462" cy="501650"/>
          </a:xfrm>
          <a:prstGeom prst="rect">
            <a:avLst/>
          </a:prstGeom>
          <a:noFill/>
          <a:ln w="9525">
            <a:noFill/>
            <a:miter lim="800000"/>
            <a:headEnd/>
            <a:tailEnd/>
          </a:ln>
        </p:spPr>
      </p:pic>
      <p:pic>
        <p:nvPicPr>
          <p:cNvPr id="15364" name="Picture 9"/>
          <p:cNvPicPr>
            <a:picLocks noChangeAspect="1" noChangeArrowheads="1"/>
          </p:cNvPicPr>
          <p:nvPr/>
        </p:nvPicPr>
        <p:blipFill>
          <a:blip r:embed="rId3" cstate="print"/>
          <a:srcRect/>
          <a:stretch>
            <a:fillRect/>
          </a:stretch>
        </p:blipFill>
        <p:spPr bwMode="auto">
          <a:xfrm>
            <a:off x="2705100" y="6289675"/>
            <a:ext cx="9193213" cy="506413"/>
          </a:xfrm>
          <a:prstGeom prst="rect">
            <a:avLst/>
          </a:prstGeom>
          <a:noFill/>
          <a:ln w="9525">
            <a:noFill/>
            <a:miter lim="800000"/>
            <a:headEnd/>
            <a:tailEnd/>
          </a:ln>
        </p:spPr>
      </p:pic>
      <p:pic>
        <p:nvPicPr>
          <p:cNvPr id="34" name="Immagine 33"/>
          <p:cNvPicPr>
            <a:picLocks noChangeAspect="1" noChangeArrowheads="1"/>
          </p:cNvPicPr>
          <p:nvPr/>
        </p:nvPicPr>
        <p:blipFill>
          <a:blip r:embed="rId4" cstate="print"/>
          <a:srcRect/>
          <a:stretch>
            <a:fillRect/>
          </a:stretch>
        </p:blipFill>
        <p:spPr bwMode="auto">
          <a:xfrm>
            <a:off x="0" y="4763"/>
            <a:ext cx="1951038" cy="609600"/>
          </a:xfrm>
          <a:prstGeom prst="rect">
            <a:avLst/>
          </a:prstGeom>
          <a:noFill/>
          <a:ln w="9525">
            <a:noFill/>
            <a:miter lim="800000"/>
            <a:headEnd/>
            <a:tailEnd/>
          </a:ln>
        </p:spPr>
      </p:pic>
      <p:sp>
        <p:nvSpPr>
          <p:cNvPr id="15366" name="Rettangolo 1"/>
          <p:cNvSpPr>
            <a:spLocks noChangeArrowheads="1"/>
          </p:cNvSpPr>
          <p:nvPr/>
        </p:nvSpPr>
        <p:spPr bwMode="auto">
          <a:xfrm>
            <a:off x="0" y="1101498"/>
            <a:ext cx="12192000" cy="5250316"/>
          </a:xfrm>
          <a:prstGeom prst="rect">
            <a:avLst/>
          </a:prstGeom>
          <a:noFill/>
          <a:ln w="9525">
            <a:noFill/>
            <a:miter lim="800000"/>
            <a:headEnd/>
            <a:tailEnd/>
          </a:ln>
        </p:spPr>
        <p:txBody>
          <a:bodyPr wrap="square">
            <a:spAutoFit/>
          </a:bodyPr>
          <a:lstStyle/>
          <a:p>
            <a:pPr algn="just"/>
            <a:r>
              <a:rPr lang="el-GR" altLang="es-ES" sz="2400" b="1" smtClean="0">
                <a:latin typeface="Arial" pitchFamily="34" charset="0"/>
                <a:cs typeface="Arial" pitchFamily="34" charset="0"/>
              </a:rPr>
              <a:t>Επιχειρηματική Διαχείριση</a:t>
            </a:r>
            <a:endParaRPr lang="en-GB" altLang="es-ES" sz="2400" b="1">
              <a:latin typeface="Arial" pitchFamily="34" charset="0"/>
              <a:cs typeface="Arial" pitchFamily="34" charset="0"/>
            </a:endParaRPr>
          </a:p>
          <a:p>
            <a:pPr algn="just"/>
            <a:endParaRPr lang="en-GB" altLang="es-ES" sz="2400" b="1">
              <a:latin typeface="Arial" pitchFamily="34" charset="0"/>
              <a:cs typeface="Arial" pitchFamily="34" charset="0"/>
            </a:endParaRPr>
          </a:p>
          <a:p>
            <a:pPr algn="just"/>
            <a:r>
              <a:rPr lang="el-GR" altLang="es-ES" sz="2400" smtClean="0">
                <a:latin typeface="Arial" pitchFamily="34" charset="0"/>
                <a:cs typeface="Arial" pitchFamily="34" charset="0"/>
              </a:rPr>
              <a:t>Πολύ πρόσφατα, ένα δημοφιλές θέμα μεταξύ ακαδημαϊκών και επαγγελματιών είναι το καθορισμένο πλαίσιο της «επιχειρηματικής διαχείρισης» - το οποίο συνίσταται σε ένα είδος σύνθεσης μεταξύ των δύο ρόλων.</a:t>
            </a:r>
            <a:r>
              <a:rPr lang="en-GB" altLang="es-ES" sz="2400" smtClean="0">
                <a:latin typeface="Arial" pitchFamily="34" charset="0"/>
                <a:cs typeface="Arial" pitchFamily="34" charset="0"/>
              </a:rPr>
              <a:t> </a:t>
            </a:r>
            <a:endParaRPr lang="en-GB" altLang="es-ES" sz="2400">
              <a:latin typeface="Arial" pitchFamily="34" charset="0"/>
              <a:cs typeface="Arial" pitchFamily="34" charset="0"/>
            </a:endParaRPr>
          </a:p>
          <a:p>
            <a:pPr algn="just"/>
            <a:r>
              <a:rPr lang="el-GR" altLang="es-ES" sz="2400" smtClean="0">
                <a:latin typeface="Arial" pitchFamily="34" charset="0"/>
                <a:cs typeface="Arial" pitchFamily="34" charset="0"/>
              </a:rPr>
              <a:t>Πιο συγκεκριμένα</a:t>
            </a:r>
            <a:r>
              <a:rPr lang="en-GB" altLang="es-ES" sz="2400" smtClean="0">
                <a:latin typeface="Arial" pitchFamily="34" charset="0"/>
                <a:cs typeface="Arial" pitchFamily="34" charset="0"/>
              </a:rPr>
              <a:t>, </a:t>
            </a:r>
            <a:r>
              <a:rPr lang="el-GR" altLang="es-ES" sz="2400" smtClean="0">
                <a:latin typeface="Arial" pitchFamily="34" charset="0"/>
                <a:cs typeface="Arial" pitchFamily="34" charset="0"/>
              </a:rPr>
              <a:t>σύμφωνα με τον </a:t>
            </a:r>
            <a:r>
              <a:rPr lang="en-GB" altLang="es-ES" sz="2400" smtClean="0">
                <a:latin typeface="Arial" pitchFamily="34" charset="0"/>
                <a:cs typeface="Arial" pitchFamily="34" charset="0"/>
              </a:rPr>
              <a:t>Robert </a:t>
            </a:r>
            <a:r>
              <a:rPr lang="en-GB" altLang="es-ES" sz="2400">
                <a:latin typeface="Arial" pitchFamily="34" charset="0"/>
                <a:cs typeface="Arial" pitchFamily="34" charset="0"/>
              </a:rPr>
              <a:t>Price – </a:t>
            </a:r>
            <a:r>
              <a:rPr lang="el-GR" altLang="es-ES" sz="2400" smtClean="0">
                <a:latin typeface="Arial" pitchFamily="34" charset="0"/>
                <a:cs typeface="Arial" pitchFamily="34" charset="0"/>
              </a:rPr>
              <a:t>Εκτελεστικό Διευθυντή της</a:t>
            </a:r>
            <a:r>
              <a:rPr lang="en-GB" altLang="es-ES" sz="2400" smtClean="0">
                <a:latin typeface="Arial" pitchFamily="34" charset="0"/>
                <a:cs typeface="Arial" pitchFamily="34" charset="0"/>
              </a:rPr>
              <a:t> </a:t>
            </a:r>
            <a:r>
              <a:rPr lang="en-GB" altLang="es-ES" sz="2400">
                <a:latin typeface="Arial" pitchFamily="34" charset="0"/>
                <a:cs typeface="Arial" pitchFamily="34" charset="0"/>
                <a:hlinkClick r:id="rId5"/>
              </a:rPr>
              <a:t>Global Entrepreneurship Institute</a:t>
            </a:r>
            <a:r>
              <a:rPr lang="en-GB" altLang="es-ES" sz="2400">
                <a:latin typeface="Arial" pitchFamily="34" charset="0"/>
                <a:cs typeface="Arial" pitchFamily="34" charset="0"/>
              </a:rPr>
              <a:t> – </a:t>
            </a:r>
            <a:r>
              <a:rPr lang="el-GR" altLang="es-ES" sz="2400" smtClean="0">
                <a:latin typeface="Arial" pitchFamily="34" charset="0"/>
                <a:cs typeface="Arial" pitchFamily="34" charset="0"/>
              </a:rPr>
              <a:t>η επιχειρηματική διαχείριση είναι</a:t>
            </a:r>
            <a:r>
              <a:rPr lang="en-GB" altLang="es-ES" sz="2400" smtClean="0">
                <a:latin typeface="Arial" pitchFamily="34" charset="0"/>
                <a:cs typeface="Arial" pitchFamily="34" charset="0"/>
              </a:rPr>
              <a:t>:</a:t>
            </a:r>
            <a:endParaRPr lang="en-GB" altLang="es-ES" sz="2400">
              <a:latin typeface="Arial" pitchFamily="34" charset="0"/>
              <a:cs typeface="Arial" pitchFamily="34" charset="0"/>
            </a:endParaRPr>
          </a:p>
          <a:p>
            <a:pPr algn="just"/>
            <a:endParaRPr lang="en-GB" altLang="es-ES" sz="2400">
              <a:latin typeface="Arial" pitchFamily="34" charset="0"/>
              <a:cs typeface="Arial" pitchFamily="34" charset="0"/>
            </a:endParaRPr>
          </a:p>
          <a:p>
            <a:pPr algn="just">
              <a:spcAft>
                <a:spcPts val="300"/>
              </a:spcAft>
            </a:pPr>
            <a:r>
              <a:rPr lang="el-GR" altLang="es-ES" sz="2400" i="1" smtClean="0">
                <a:latin typeface="Arial" pitchFamily="34" charset="0"/>
                <a:cs typeface="Arial" pitchFamily="34" charset="0"/>
              </a:rPr>
              <a:t>Η πρακτική της ανάληψης επιχειρηματικών γνώσεων και της αξιοποίησής τους για την αύξηση της αποτελεσματικότητας των νέων επιχειρηματικών πρωτοβουλιών καθώς και των μικρών και μεσαίων επιχειρήσεων </a:t>
            </a:r>
            <a:r>
              <a:rPr lang="el-GR" altLang="es-ES" sz="2400" smtClean="0">
                <a:latin typeface="Arial" pitchFamily="34" charset="0"/>
                <a:cs typeface="Arial" pitchFamily="34" charset="0"/>
              </a:rPr>
              <a:t>[είναι εκείνη η στιγμή στον κύκλο ζωής της επιχείρησης κατά την οποία οι οντότητες του επιχειρηματία και του διευθυντή συμπίπτουν σε ένα άτομο].</a:t>
            </a:r>
            <a:endParaRPr lang="en-GB" altLang="it-IT" sz="1600">
              <a:latin typeface="Arial" pitchFamily="34" charset="0"/>
              <a:cs typeface="Arial" pitchFamily="34" charset="0"/>
            </a:endParaRPr>
          </a:p>
          <a:p>
            <a:pPr algn="just"/>
            <a:r>
              <a:rPr lang="el-GR" altLang="it-IT" sz="1600" smtClean="0">
                <a:latin typeface="Arial" pitchFamily="34" charset="0"/>
                <a:cs typeface="Arial" pitchFamily="34" charset="0"/>
              </a:rPr>
              <a:t>Επιπλέον ενημέρωση</a:t>
            </a:r>
            <a:r>
              <a:rPr lang="en-GB" altLang="it-IT" sz="1600" smtClean="0">
                <a:latin typeface="Arial" pitchFamily="34" charset="0"/>
                <a:cs typeface="Arial" pitchFamily="34" charset="0"/>
              </a:rPr>
              <a:t>: </a:t>
            </a:r>
            <a:r>
              <a:rPr lang="en-GB" altLang="it-IT" sz="1600">
                <a:latin typeface="Arial" pitchFamily="34" charset="0"/>
                <a:cs typeface="Arial" pitchFamily="34" charset="0"/>
                <a:hlinkClick r:id="rId6"/>
              </a:rPr>
              <a:t>WHAT IS ENTREPRENEURIAL MANAGEMENT?</a:t>
            </a:r>
            <a:endParaRPr lang="en-GB" altLang="it-IT" sz="1600">
              <a:latin typeface="Arial" pitchFamily="34" charset="0"/>
              <a:cs typeface="Arial" pitchFamily="34" charset="0"/>
            </a:endParaRPr>
          </a:p>
        </p:txBody>
      </p:sp>
      <p:sp>
        <p:nvSpPr>
          <p:cNvPr id="7" name="TextBox 3"/>
          <p:cNvSpPr txBox="1">
            <a:spLocks noChangeArrowheads="1"/>
          </p:cNvSpPr>
          <p:nvPr/>
        </p:nvSpPr>
        <p:spPr bwMode="auto">
          <a:xfrm>
            <a:off x="0" y="503464"/>
            <a:ext cx="12192000" cy="584775"/>
          </a:xfrm>
          <a:prstGeom prst="rect">
            <a:avLst/>
          </a:prstGeom>
          <a:noFill/>
          <a:ln w="9525">
            <a:noFill/>
            <a:miter lim="800000"/>
            <a:headEnd/>
            <a:tailEnd/>
          </a:ln>
        </p:spPr>
        <p:txBody>
          <a:bodyPr>
            <a:spAutoFit/>
          </a:bodyPr>
          <a:lstStyle/>
          <a:p>
            <a:pPr algn="ctr"/>
            <a:r>
              <a:rPr lang="el-GR" altLang="it-IT" sz="3200" b="1" smtClean="0">
                <a:latin typeface="Arial" pitchFamily="34" charset="0"/>
                <a:cs typeface="Arial" pitchFamily="34" charset="0"/>
              </a:rPr>
              <a:t>Υποενότητα </a:t>
            </a:r>
            <a:r>
              <a:rPr lang="en-GB" altLang="it-IT" sz="3200" b="1" smtClean="0">
                <a:latin typeface="Arial" pitchFamily="34" charset="0"/>
                <a:cs typeface="Arial" pitchFamily="34" charset="0"/>
              </a:rPr>
              <a:t>1 </a:t>
            </a:r>
            <a:r>
              <a:rPr lang="en-GB" altLang="it-IT" sz="3200" b="1">
                <a:latin typeface="Arial" pitchFamily="34" charset="0"/>
                <a:cs typeface="Arial" pitchFamily="34" charset="0"/>
              </a:rPr>
              <a:t>– </a:t>
            </a:r>
            <a:r>
              <a:rPr lang="el-GR" altLang="it-IT" sz="3200" b="1" smtClean="0">
                <a:latin typeface="Arial" pitchFamily="34" charset="0"/>
                <a:cs typeface="Arial" pitchFamily="34" charset="0"/>
              </a:rPr>
              <a:t>Επιχειρηματικότητα</a:t>
            </a:r>
            <a:r>
              <a:rPr lang="en-GB" altLang="it-IT" sz="3200" b="1" smtClean="0">
                <a:latin typeface="Arial" pitchFamily="34" charset="0"/>
                <a:cs typeface="Arial" pitchFamily="34" charset="0"/>
              </a:rPr>
              <a:t>: </a:t>
            </a:r>
            <a:r>
              <a:rPr lang="el-GR" altLang="it-IT" sz="3200" b="1" smtClean="0">
                <a:latin typeface="Arial" pitchFamily="34" charset="0"/>
                <a:cs typeface="Arial" pitchFamily="34" charset="0"/>
              </a:rPr>
              <a:t>Αναζητώντας ορισμό</a:t>
            </a:r>
            <a:endParaRPr lang="en-GB" altLang="it-IT" sz="3200" b="1">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10069</TotalTime>
  <Words>2522</Words>
  <Application>Microsoft Office PowerPoint</Application>
  <PresentationFormat>Προσαρμογή</PresentationFormat>
  <Paragraphs>235</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Vicky Maratou</cp:lastModifiedBy>
  <cp:revision>440</cp:revision>
  <dcterms:created xsi:type="dcterms:W3CDTF">2018-07-20T01:47:35Z</dcterms:created>
  <dcterms:modified xsi:type="dcterms:W3CDTF">2021-01-20T17:09:25Z</dcterms:modified>
</cp:coreProperties>
</file>